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8" r:id="rId2"/>
    <p:sldId id="296" r:id="rId3"/>
    <p:sldId id="298" r:id="rId4"/>
    <p:sldId id="314" r:id="rId5"/>
    <p:sldId id="351" r:id="rId6"/>
    <p:sldId id="295" r:id="rId7"/>
    <p:sldId id="346" r:id="rId8"/>
    <p:sldId id="338" r:id="rId9"/>
    <p:sldId id="312" r:id="rId10"/>
    <p:sldId id="333" r:id="rId11"/>
    <p:sldId id="347" r:id="rId12"/>
    <p:sldId id="343" r:id="rId13"/>
    <p:sldId id="344" r:id="rId14"/>
    <p:sldId id="349" r:id="rId15"/>
    <p:sldId id="337" r:id="rId16"/>
    <p:sldId id="350" r:id="rId17"/>
    <p:sldId id="304" r:id="rId18"/>
  </p:sldIdLst>
  <p:sldSz cx="9144000" cy="6858000" type="screen4x3"/>
  <p:notesSz cx="70104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8" autoAdjust="0"/>
    <p:restoredTop sz="91742" autoAdjust="0"/>
  </p:normalViewPr>
  <p:slideViewPr>
    <p:cSldViewPr>
      <p:cViewPr varScale="1">
        <p:scale>
          <a:sx n="107" d="100"/>
          <a:sy n="107" d="100"/>
        </p:scale>
        <p:origin x="16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vsrvjsomb\OMB_JNU\OMB-Office\Annual%20Budget%20Folders\18Budget\Presentations\Charts%20for%20the%20Pat%2012.22.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vsrvjsomb\OMB_JNU\OMB-Office\Annual%20Budget%20Folders\18Budget\Presentations\Charts%20for%20Kenai%20Chamber%201.3.201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wfechter\Desktop\15161718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wfechter\Desktop\15161718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wfechter\Desktop\151617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'Bar Chart Budget by Date'!$D$19</c:f>
              <c:strCache>
                <c:ptCount val="1"/>
                <c:pt idx="0">
                  <c:v>Existing UGF</c:v>
                </c:pt>
              </c:strCache>
            </c:strRef>
          </c:tx>
          <c:invertIfNegative val="0"/>
          <c:cat>
            <c:numRef>
              <c:f>'Bar Chart Budget by Date'!$A$20:$A$25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'Bar Chart Budget by Date'!$J$20:$J$25</c:f>
              <c:numCache>
                <c:formatCode>_("$"* #,##0.00_);_("$"* \(#,##0.00\);_("$"* "-"??_);_(@_)</c:formatCode>
                <c:ptCount val="6"/>
                <c:pt idx="0">
                  <c:v>7.37</c:v>
                </c:pt>
                <c:pt idx="1">
                  <c:v>6.4700000000000006</c:v>
                </c:pt>
                <c:pt idx="2">
                  <c:v>3.6420000000000003</c:v>
                </c:pt>
                <c:pt idx="3">
                  <c:v>2.7050000000000001</c:v>
                </c:pt>
                <c:pt idx="4">
                  <c:v>2.0956499999999996</c:v>
                </c:pt>
                <c:pt idx="5">
                  <c:v>2.3226219739999996</c:v>
                </c:pt>
              </c:numCache>
            </c:numRef>
          </c:val>
        </c:ser>
        <c:ser>
          <c:idx val="0"/>
          <c:order val="1"/>
          <c:tx>
            <c:strRef>
              <c:f>'Bar Chart Budget by Date'!$E$19</c:f>
              <c:strCache>
                <c:ptCount val="1"/>
                <c:pt idx="0">
                  <c:v>PFPA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'Bar Chart Budget by Date'!$A$20:$A$25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'Bar Chart Budget by Date'!$K$20:$K$25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1.9000000000000001</c:v>
                </c:pt>
              </c:numCache>
            </c:numRef>
          </c:val>
        </c:ser>
        <c:ser>
          <c:idx val="2"/>
          <c:order val="2"/>
          <c:tx>
            <c:strRef>
              <c:f>'Bar Chart Budget by Date'!$F$19</c:f>
              <c:strCache>
                <c:ptCount val="1"/>
                <c:pt idx="0">
                  <c:v>Savings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'Bar Chart Budget by Date'!$A$20:$A$25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'Bar Chart Budget by Date'!$L$20:$L$25</c:f>
              <c:numCache>
                <c:formatCode>_("$"* #,##0.00_);_("$"* \(#,##0.00\);_("$"* "-"??_);_(@_)</c:formatCode>
                <c:ptCount val="6"/>
                <c:pt idx="0">
                  <c:v>0.66084920599999908</c:v>
                </c:pt>
                <c:pt idx="1">
                  <c:v>1.5144119399999978</c:v>
                </c:pt>
                <c:pt idx="2">
                  <c:v>3.8055946599999997</c:v>
                </c:pt>
                <c:pt idx="3">
                  <c:v>3.6705068360000004</c:v>
                </c:pt>
                <c:pt idx="4">
                  <c:v>2.9885201609999998</c:v>
                </c:pt>
                <c:pt idx="5">
                  <c:v>0.81939999999999991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8849824"/>
        <c:axId val="368850216"/>
      </c:barChart>
      <c:catAx>
        <c:axId val="36884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8850216"/>
        <c:crosses val="autoZero"/>
        <c:auto val="1"/>
        <c:lblAlgn val="ctr"/>
        <c:lblOffset val="100"/>
        <c:noMultiLvlLbl val="0"/>
      </c:catAx>
      <c:valAx>
        <c:axId val="368850216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368849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Education, UA, AVTEC</a:t>
                    </a:r>
                  </a:p>
                  <a:p>
                    <a:r>
                      <a:rPr lang="en-US" sz="1100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$1,627.2, 43%</a:t>
                    </a:r>
                  </a:p>
                  <a:p>
                    <a:r>
                      <a:rPr lang="en-US" sz="1100" b="1" i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(-9% from FY2015)</a:t>
                    </a:r>
                    <a:endParaRPr lang="en-US" i="1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accent2"/>
                        </a:solidFill>
                      </a:rPr>
                      <a:t>Legislature</a:t>
                    </a:r>
                  </a:p>
                  <a:p>
                    <a:r>
                      <a:rPr lang="en-US" sz="1100" b="1">
                        <a:solidFill>
                          <a:schemeClr val="accent2"/>
                        </a:solidFill>
                      </a:rPr>
                      <a:t>$65.2, 2%</a:t>
                    </a:r>
                  </a:p>
                  <a:p>
                    <a:r>
                      <a:rPr lang="en-US" sz="1100" b="1" i="1">
                        <a:solidFill>
                          <a:schemeClr val="accent2"/>
                        </a:solidFill>
                      </a:rPr>
                      <a:t>(-16% from FY2015)</a:t>
                    </a:r>
                    <a:endParaRPr lang="en-US" i="1">
                      <a:solidFill>
                        <a:schemeClr val="accent2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accent3"/>
                        </a:solidFill>
                      </a:rPr>
                      <a:t>Health, Life, Safety, Justice</a:t>
                    </a:r>
                  </a:p>
                  <a:p>
                    <a:r>
                      <a:rPr lang="en-US" sz="1100" b="1">
                        <a:solidFill>
                          <a:schemeClr val="accent3"/>
                        </a:solidFill>
                      </a:rPr>
                      <a:t>$1,655.5, 44%</a:t>
                    </a:r>
                  </a:p>
                  <a:p>
                    <a:r>
                      <a:rPr lang="en-US" sz="1100" b="1" i="1">
                        <a:solidFill>
                          <a:schemeClr val="accent3"/>
                        </a:solidFill>
                      </a:rPr>
                      <a:t>(-13% from</a:t>
                    </a:r>
                    <a:r>
                      <a:rPr lang="en-US" sz="1100" b="1" i="1" baseline="0">
                        <a:solidFill>
                          <a:schemeClr val="accent3"/>
                        </a:solidFill>
                      </a:rPr>
                      <a:t> FY2015)</a:t>
                    </a:r>
                    <a:endParaRPr lang="en-US" i="1">
                      <a:solidFill>
                        <a:schemeClr val="accent3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66006255493781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accent4"/>
                        </a:solidFill>
                      </a:rPr>
                      <a:t>All Other Executive Agencies</a:t>
                    </a:r>
                  </a:p>
                  <a:p>
                    <a:r>
                      <a:rPr lang="en-US" sz="1100" b="1">
                        <a:solidFill>
                          <a:schemeClr val="accent4"/>
                        </a:solidFill>
                      </a:rPr>
                      <a:t>$472.6, 11%</a:t>
                    </a:r>
                  </a:p>
                  <a:p>
                    <a:r>
                      <a:rPr lang="en-US" sz="1100" b="1" i="1">
                        <a:solidFill>
                          <a:schemeClr val="accent4"/>
                        </a:solidFill>
                      </a:rPr>
                      <a:t>(-41% from FY2015)</a:t>
                    </a:r>
                    <a:endParaRPr lang="en-US" i="1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6">
                        <a:lumMod val="75000"/>
                      </a:schemeClr>
                    </a:solidFill>
                    <a:latin typeface="Garamond" panose="02020404030301010803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'By Pat Special Category Pie'!$B$13:$B$16</c:f>
              <c:strCache>
                <c:ptCount val="4"/>
                <c:pt idx="0">
                  <c:v>Education, UA, AVTEC</c:v>
                </c:pt>
                <c:pt idx="2">
                  <c:v>Health, Life, Safety, Justice</c:v>
                </c:pt>
                <c:pt idx="3">
                  <c:v>All Other Executive Agency</c:v>
                </c:pt>
              </c:strCache>
            </c:strRef>
          </c:cat>
          <c:val>
            <c:numRef>
              <c:f>'By Pat Special Category Pie'!$C$13:$C$16</c:f>
              <c:numCache>
                <c:formatCode>General</c:formatCode>
                <c:ptCount val="4"/>
                <c:pt idx="0" formatCode="_(&quot;$&quot;* #,##0.0_);_(&quot;$&quot;* \(#,##0.0\);_(&quot;$&quot;* &quot;-&quot;??_);_(@_)">
                  <c:v>1627.1595000000004</c:v>
                </c:pt>
                <c:pt idx="2" formatCode="_(&quot;$&quot;* #,##0.0_);_(&quot;$&quot;* \(#,##0.0\);_(&quot;$&quot;* &quot;-&quot;??_);_(@_)">
                  <c:v>1655.4900999999984</c:v>
                </c:pt>
                <c:pt idx="3" formatCode="_(&quot;$&quot;* #,##0.0_);_(&quot;$&quot;* \(#,##0.0\);_(&quot;$&quot;* &quot;-&quot;??_);_(@_)">
                  <c:v>472.6312999999999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5039345294302806"/>
          <c:y val="0.99286106534870955"/>
          <c:w val="1.4951459679438093E-2"/>
          <c:h val="7.1389346512904994E-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'15161718'!$G$1</c:f>
              <c:strCache>
                <c:ptCount val="1"/>
                <c:pt idx="0">
                  <c:v>FY15-16 Reduction</c:v>
                </c:pt>
              </c:strCache>
            </c:strRef>
          </c:tx>
          <c:invertIfNegative val="0"/>
          <c:cat>
            <c:strRef>
              <c:f>'15161718'!$G$1</c:f>
              <c:strCache>
                <c:ptCount val="1"/>
                <c:pt idx="0">
                  <c:v>FY15-16 Reduction</c:v>
                </c:pt>
              </c:strCache>
            </c:strRef>
          </c:cat>
          <c:val>
            <c:numRef>
              <c:f>'15161718'!$G$2:$G$18</c:f>
              <c:numCache>
                <c:formatCode>_("$"* #,##0.0_);_("$"* \(#,##0.0\);_("$"* "-"??_);_(@_)</c:formatCode>
                <c:ptCount val="17"/>
                <c:pt idx="0">
                  <c:v>-1.4634000000000087</c:v>
                </c:pt>
                <c:pt idx="1">
                  <c:v>-107.27469999999995</c:v>
                </c:pt>
                <c:pt idx="2">
                  <c:v>-10.8795</c:v>
                </c:pt>
                <c:pt idx="3">
                  <c:v>-19.81270000000001</c:v>
                </c:pt>
                <c:pt idx="4">
                  <c:v>-20.367900000000024</c:v>
                </c:pt>
                <c:pt idx="5">
                  <c:v>-88.400499999999994</c:v>
                </c:pt>
                <c:pt idx="6">
                  <c:v>-4.0253999999999941</c:v>
                </c:pt>
                <c:pt idx="7">
                  <c:v>-6.5411000000000055</c:v>
                </c:pt>
                <c:pt idx="8">
                  <c:v>-8.8748000000000022</c:v>
                </c:pt>
                <c:pt idx="9">
                  <c:v>-34.590199999999982</c:v>
                </c:pt>
                <c:pt idx="10">
                  <c:v>-4.8484000000000016</c:v>
                </c:pt>
                <c:pt idx="11">
                  <c:v>-10.4595</c:v>
                </c:pt>
                <c:pt idx="12">
                  <c:v>-2.3787999999999991</c:v>
                </c:pt>
                <c:pt idx="13">
                  <c:v>-17.746800000000004</c:v>
                </c:pt>
                <c:pt idx="14">
                  <c:v>-7.5908000000000033</c:v>
                </c:pt>
                <c:pt idx="15">
                  <c:v>-14.292400000000001</c:v>
                </c:pt>
                <c:pt idx="16">
                  <c:v>-7.6165000000000003</c:v>
                </c:pt>
              </c:numCache>
            </c:numRef>
          </c:val>
        </c:ser>
        <c:ser>
          <c:idx val="1"/>
          <c:order val="1"/>
          <c:tx>
            <c:strRef>
              <c:f>'15161718'!$H$1</c:f>
              <c:strCache>
                <c:ptCount val="1"/>
                <c:pt idx="0">
                  <c:v>FY16-17 Reduction</c:v>
                </c:pt>
              </c:strCache>
            </c:strRef>
          </c:tx>
          <c:invertIfNegative val="0"/>
          <c:cat>
            <c:strRef>
              <c:f>'15161718'!$G$1</c:f>
              <c:strCache>
                <c:ptCount val="1"/>
                <c:pt idx="0">
                  <c:v>FY15-16 Reduction</c:v>
                </c:pt>
              </c:strCache>
            </c:strRef>
          </c:cat>
          <c:val>
            <c:numRef>
              <c:f>'15161718'!$H$2:$H$18</c:f>
              <c:numCache>
                <c:formatCode>_("$"* #,##0.0_);_("$"* \(#,##0.0\);_("$"* "-"??_);_(@_)</c:formatCode>
                <c:ptCount val="17"/>
                <c:pt idx="0">
                  <c:v>-3.7892999999999883</c:v>
                </c:pt>
                <c:pt idx="1">
                  <c:v>-10.813499999999999</c:v>
                </c:pt>
                <c:pt idx="2">
                  <c:v>-4.0792000000000117</c:v>
                </c:pt>
                <c:pt idx="3">
                  <c:v>-25.903500000000001</c:v>
                </c:pt>
                <c:pt idx="4">
                  <c:v>-10.9145</c:v>
                </c:pt>
                <c:pt idx="5">
                  <c:v>-80.905500000000004</c:v>
                </c:pt>
                <c:pt idx="6">
                  <c:v>-8.9206000000000056</c:v>
                </c:pt>
                <c:pt idx="7">
                  <c:v>-4.3926999999999969</c:v>
                </c:pt>
                <c:pt idx="8">
                  <c:v>-7.3488000000000033</c:v>
                </c:pt>
                <c:pt idx="9">
                  <c:v>-25.678299999999989</c:v>
                </c:pt>
                <c:pt idx="10">
                  <c:v>-2.8814000000000015</c:v>
                </c:pt>
                <c:pt idx="11">
                  <c:v>4.6362000000000005</c:v>
                </c:pt>
                <c:pt idx="12">
                  <c:v>-3.2645999999999984</c:v>
                </c:pt>
                <c:pt idx="13">
                  <c:v>-8.2100999999999988</c:v>
                </c:pt>
                <c:pt idx="14">
                  <c:v>-0.97739999999999783</c:v>
                </c:pt>
                <c:pt idx="15">
                  <c:v>-9.5652000000000044</c:v>
                </c:pt>
                <c:pt idx="16">
                  <c:v>-3.3340999999999985</c:v>
                </c:pt>
              </c:numCache>
            </c:numRef>
          </c:val>
        </c:ser>
        <c:ser>
          <c:idx val="2"/>
          <c:order val="2"/>
          <c:tx>
            <c:strRef>
              <c:f>'15161718'!$I$1</c:f>
              <c:strCache>
                <c:ptCount val="1"/>
                <c:pt idx="0">
                  <c:v>FY17-18 Reduction</c:v>
                </c:pt>
              </c:strCache>
            </c:strRef>
          </c:tx>
          <c:invertIfNegative val="0"/>
          <c:cat>
            <c:strRef>
              <c:f>'15161718'!$G$1</c:f>
              <c:strCache>
                <c:ptCount val="1"/>
                <c:pt idx="0">
                  <c:v>FY15-16 Reduction</c:v>
                </c:pt>
              </c:strCache>
            </c:strRef>
          </c:cat>
          <c:val>
            <c:numRef>
              <c:f>'15161718'!$I$2:$I$18</c:f>
              <c:numCache>
                <c:formatCode>_("$"* #,##0.0_);_("$"* \(#,##0.0\);_("$"* "-"??_);_(@_)</c:formatCode>
                <c:ptCount val="17"/>
                <c:pt idx="0">
                  <c:v>-1.7988000000000028</c:v>
                </c:pt>
                <c:pt idx="1">
                  <c:v>6.2927999999998141</c:v>
                </c:pt>
                <c:pt idx="2">
                  <c:v>-2.0267999999999882</c:v>
                </c:pt>
                <c:pt idx="3">
                  <c:v>0.15</c:v>
                </c:pt>
                <c:pt idx="4">
                  <c:v>-8.0676000000000059</c:v>
                </c:pt>
                <c:pt idx="5">
                  <c:v>-21.271399999999907</c:v>
                </c:pt>
                <c:pt idx="6">
                  <c:v>0.54900000000000004</c:v>
                </c:pt>
                <c:pt idx="7">
                  <c:v>-1.4260999999999986</c:v>
                </c:pt>
                <c:pt idx="8">
                  <c:v>-2.9185999999999912</c:v>
                </c:pt>
                <c:pt idx="9">
                  <c:v>-3.3113999999999941</c:v>
                </c:pt>
                <c:pt idx="10">
                  <c:v>-0.70119999999999705</c:v>
                </c:pt>
                <c:pt idx="11">
                  <c:v>-2.8034000000000017</c:v>
                </c:pt>
                <c:pt idx="12">
                  <c:v>-1.530800000000001</c:v>
                </c:pt>
                <c:pt idx="13">
                  <c:v>-2.8937000000000044</c:v>
                </c:pt>
                <c:pt idx="14">
                  <c:v>0.31159999999999854</c:v>
                </c:pt>
                <c:pt idx="15">
                  <c:v>-5.0137999999999954</c:v>
                </c:pt>
                <c:pt idx="16">
                  <c:v>-1.5154000000000014</c:v>
                </c:pt>
              </c:numCache>
            </c:numRef>
          </c:val>
        </c:ser>
        <c:ser>
          <c:idx val="3"/>
          <c:order val="3"/>
          <c:spPr>
            <a:noFill/>
          </c:spPr>
          <c:invertIfNegative val="0"/>
          <c:cat>
            <c:strRef>
              <c:f>'15161718'!$G$1</c:f>
              <c:strCache>
                <c:ptCount val="1"/>
                <c:pt idx="0">
                  <c:v>FY15-16 Reduction</c:v>
                </c:pt>
              </c:strCache>
            </c:strRef>
          </c:cat>
          <c:val>
            <c:numRef>
              <c:f>'15161718'!$J$2:$J$18</c:f>
              <c:numCache>
                <c:formatCode>_("$"* #,##0.0_);_("$"* \(#,##0.0\);_("$"* "-"??_);_(@_)</c:formatCode>
                <c:ptCount val="17"/>
                <c:pt idx="0">
                  <c:v>-7.0514999999999999</c:v>
                </c:pt>
                <c:pt idx="1">
                  <c:v>-111.79540000000014</c:v>
                </c:pt>
                <c:pt idx="2">
                  <c:v>-16.985499999999998</c:v>
                </c:pt>
                <c:pt idx="3">
                  <c:v>-45.566200000000009</c:v>
                </c:pt>
                <c:pt idx="4">
                  <c:v>-39.35000000000003</c:v>
                </c:pt>
                <c:pt idx="5">
                  <c:v>-190.5773999999999</c:v>
                </c:pt>
                <c:pt idx="6">
                  <c:v>-12.397</c:v>
                </c:pt>
                <c:pt idx="7">
                  <c:v>-12.359900000000001</c:v>
                </c:pt>
                <c:pt idx="8">
                  <c:v>-19.142199999999995</c:v>
                </c:pt>
                <c:pt idx="9">
                  <c:v>-63.579899999999967</c:v>
                </c:pt>
                <c:pt idx="10">
                  <c:v>-8.4309999999999992</c:v>
                </c:pt>
                <c:pt idx="11">
                  <c:v>-8.6267000000000014</c:v>
                </c:pt>
                <c:pt idx="12">
                  <c:v>-7.174199999999999</c:v>
                </c:pt>
                <c:pt idx="13">
                  <c:v>-28.850600000000007</c:v>
                </c:pt>
                <c:pt idx="14">
                  <c:v>-8.2566000000000024</c:v>
                </c:pt>
                <c:pt idx="15">
                  <c:v>-28.871400000000001</c:v>
                </c:pt>
                <c:pt idx="16">
                  <c:v>-12.465999999999999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68851392"/>
        <c:axId val="368851784"/>
      </c:barChart>
      <c:catAx>
        <c:axId val="368851392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368851784"/>
        <c:crosses val="autoZero"/>
        <c:auto val="1"/>
        <c:lblAlgn val="ctr"/>
        <c:lblOffset val="100"/>
        <c:noMultiLvlLbl val="0"/>
      </c:catAx>
      <c:valAx>
        <c:axId val="368851784"/>
        <c:scaling>
          <c:orientation val="minMax"/>
          <c:max val="0"/>
          <c:min val="-200"/>
        </c:scaling>
        <c:delete val="1"/>
        <c:axPos val="b"/>
        <c:numFmt formatCode="_(&quot;$&quot;* #,##0.0_);_(&quot;$&quot;* \(#,##0.0\);_(&quot;$&quot;* &quot;-&quot;??_);_(@_)" sourceLinked="1"/>
        <c:majorTickMark val="none"/>
        <c:minorTickMark val="none"/>
        <c:tickLblPos val="nextTo"/>
        <c:crossAx val="368851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4085640144840245"/>
          <c:y val="0.11639343269900161"/>
          <c:w val="0.29999944344292279"/>
          <c:h val="0.76138666819910839"/>
        </c:manualLayout>
      </c:layout>
      <c:overlay val="0"/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val>
            <c:numRef>
              <c:f>'15161718'!$G$2:$G$19</c:f>
              <c:numCache>
                <c:formatCode>_("$"* #,##0.0_);_("$"* \(#,##0.0\);_("$"* "-"??_);_(@_)</c:formatCode>
                <c:ptCount val="18"/>
                <c:pt idx="0">
                  <c:v>-1.4634000000000087</c:v>
                </c:pt>
                <c:pt idx="1">
                  <c:v>-107.27469999999995</c:v>
                </c:pt>
                <c:pt idx="2">
                  <c:v>-10.8795</c:v>
                </c:pt>
                <c:pt idx="3">
                  <c:v>-19.81270000000001</c:v>
                </c:pt>
                <c:pt idx="4">
                  <c:v>-20.367900000000024</c:v>
                </c:pt>
                <c:pt idx="5">
                  <c:v>-88.400499999999994</c:v>
                </c:pt>
                <c:pt idx="6">
                  <c:v>-4.0253999999999941</c:v>
                </c:pt>
                <c:pt idx="7">
                  <c:v>-6.5411000000000055</c:v>
                </c:pt>
                <c:pt idx="8">
                  <c:v>-8.8748000000000022</c:v>
                </c:pt>
                <c:pt idx="9">
                  <c:v>-34.590199999999982</c:v>
                </c:pt>
                <c:pt idx="10">
                  <c:v>-4.8484000000000016</c:v>
                </c:pt>
                <c:pt idx="11">
                  <c:v>-10.4595</c:v>
                </c:pt>
                <c:pt idx="12">
                  <c:v>-2.3787999999999991</c:v>
                </c:pt>
                <c:pt idx="13">
                  <c:v>-17.746800000000004</c:v>
                </c:pt>
                <c:pt idx="14">
                  <c:v>-7.5908000000000033</c:v>
                </c:pt>
                <c:pt idx="15">
                  <c:v>-14.292400000000001</c:v>
                </c:pt>
                <c:pt idx="16">
                  <c:v>-7.6165000000000003</c:v>
                </c:pt>
                <c:pt idx="17">
                  <c:v>-2.5452000000000043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'15161718'!$H$2:$H$19</c:f>
              <c:numCache>
                <c:formatCode>_("$"* #,##0.0_);_("$"* \(#,##0.0\);_("$"* "-"??_);_(@_)</c:formatCode>
                <c:ptCount val="18"/>
                <c:pt idx="0">
                  <c:v>-3.7892999999999883</c:v>
                </c:pt>
                <c:pt idx="1">
                  <c:v>-10.813499999999999</c:v>
                </c:pt>
                <c:pt idx="2">
                  <c:v>-4.0792000000000117</c:v>
                </c:pt>
                <c:pt idx="3">
                  <c:v>-25.903500000000001</c:v>
                </c:pt>
                <c:pt idx="4">
                  <c:v>-10.9145</c:v>
                </c:pt>
                <c:pt idx="5">
                  <c:v>-80.905500000000004</c:v>
                </c:pt>
                <c:pt idx="6">
                  <c:v>-8.9206000000000056</c:v>
                </c:pt>
                <c:pt idx="7">
                  <c:v>-4.3926999999999969</c:v>
                </c:pt>
                <c:pt idx="8">
                  <c:v>-7.3488000000000033</c:v>
                </c:pt>
                <c:pt idx="9">
                  <c:v>-25.678299999999989</c:v>
                </c:pt>
                <c:pt idx="10">
                  <c:v>-2.8814000000000015</c:v>
                </c:pt>
                <c:pt idx="11">
                  <c:v>4.6362000000000005</c:v>
                </c:pt>
                <c:pt idx="12">
                  <c:v>-3.2645999999999984</c:v>
                </c:pt>
                <c:pt idx="13">
                  <c:v>-8.2100999999999988</c:v>
                </c:pt>
                <c:pt idx="14">
                  <c:v>-0.97739999999999783</c:v>
                </c:pt>
                <c:pt idx="15">
                  <c:v>-9.5652000000000044</c:v>
                </c:pt>
                <c:pt idx="16">
                  <c:v>-3.3340999999999985</c:v>
                </c:pt>
                <c:pt idx="17">
                  <c:v>-7.9842999999999993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'15161718'!$I$2:$I$19</c:f>
              <c:numCache>
                <c:formatCode>_("$"* #,##0.0_);_("$"* \(#,##0.0\);_("$"* "-"??_);_(@_)</c:formatCode>
                <c:ptCount val="18"/>
                <c:pt idx="0">
                  <c:v>-1.7988000000000028</c:v>
                </c:pt>
                <c:pt idx="1">
                  <c:v>6.2927999999998141</c:v>
                </c:pt>
                <c:pt idx="2">
                  <c:v>-2.0267999999999882</c:v>
                </c:pt>
                <c:pt idx="3">
                  <c:v>0.15</c:v>
                </c:pt>
                <c:pt idx="4">
                  <c:v>-8.0676000000000059</c:v>
                </c:pt>
                <c:pt idx="5">
                  <c:v>-21.271399999999907</c:v>
                </c:pt>
                <c:pt idx="6">
                  <c:v>0.54900000000000004</c:v>
                </c:pt>
                <c:pt idx="7">
                  <c:v>-1.4260999999999986</c:v>
                </c:pt>
                <c:pt idx="8">
                  <c:v>-2.9185999999999912</c:v>
                </c:pt>
                <c:pt idx="9">
                  <c:v>-3.3113999999999941</c:v>
                </c:pt>
                <c:pt idx="10">
                  <c:v>-0.70119999999999705</c:v>
                </c:pt>
                <c:pt idx="11">
                  <c:v>-2.8034000000000017</c:v>
                </c:pt>
                <c:pt idx="12">
                  <c:v>-1.530800000000001</c:v>
                </c:pt>
                <c:pt idx="13">
                  <c:v>-2.8937000000000044</c:v>
                </c:pt>
                <c:pt idx="14">
                  <c:v>0.31159999999999854</c:v>
                </c:pt>
                <c:pt idx="15">
                  <c:v>-5.0137999999999954</c:v>
                </c:pt>
                <c:pt idx="16">
                  <c:v>-1.5154000000000014</c:v>
                </c:pt>
                <c:pt idx="17">
                  <c:v>-3.1881999999999988</c:v>
                </c:pt>
              </c:numCache>
            </c:numRef>
          </c:val>
        </c:ser>
        <c:ser>
          <c:idx val="3"/>
          <c:order val="3"/>
          <c:spPr>
            <a:noFill/>
          </c:spPr>
          <c:invertIfNegative val="0"/>
          <c:dLbls>
            <c:dLbl>
              <c:idx val="0"/>
              <c:layout>
                <c:manualLayout>
                  <c:x val="-6.3636348452314959E-2"/>
                  <c:y val="2.8267236225509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272723151342603"/>
                  <c:y val="2.8267236225509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303023072530882E-2"/>
                  <c:y val="5.6534472451017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544494024219988E-2"/>
                  <c:y val="5.6536698217650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108593012275733E-2"/>
                  <c:y val="-8.05408964197640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163202299402934E-2"/>
                  <c:y val="-5.6532246684386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934616813501006E-2"/>
                  <c:y val="-2.8265010458877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1911756500626433E-2"/>
                  <c:y val="-2.8262784692245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4418718287307483E-2"/>
                  <c:y val="2.8267236225509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2616989295671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8934724056247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2251417296341324E-2"/>
                  <c:y val="2.225766631929868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7322252524757248E-2"/>
                  <c:y val="2.1968316657147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3839786758825449E-2"/>
                  <c:y val="2.225766631929868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334185204660456E-2"/>
                  <c:y val="2.8271687758773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5.0213063657107107E-2"/>
                  <c:y val="7.85050148747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'15161718'!$J$2:$J$19</c:f>
              <c:numCache>
                <c:formatCode>_("$"* #,##0.0_);_("$"* \(#,##0.0\);_("$"* "-"??_);_(@_)</c:formatCode>
                <c:ptCount val="18"/>
                <c:pt idx="0">
                  <c:v>-7.0514999999999999</c:v>
                </c:pt>
                <c:pt idx="1">
                  <c:v>-111.79540000000014</c:v>
                </c:pt>
                <c:pt idx="2">
                  <c:v>-16.985499999999998</c:v>
                </c:pt>
                <c:pt idx="3">
                  <c:v>-45.566200000000009</c:v>
                </c:pt>
                <c:pt idx="4">
                  <c:v>-39.35000000000003</c:v>
                </c:pt>
                <c:pt idx="5">
                  <c:v>-190.5773999999999</c:v>
                </c:pt>
                <c:pt idx="6">
                  <c:v>-12.397</c:v>
                </c:pt>
                <c:pt idx="7">
                  <c:v>-12.359900000000001</c:v>
                </c:pt>
                <c:pt idx="8">
                  <c:v>-19.142199999999995</c:v>
                </c:pt>
                <c:pt idx="9">
                  <c:v>-63.579899999999967</c:v>
                </c:pt>
                <c:pt idx="10">
                  <c:v>-8.4309999999999992</c:v>
                </c:pt>
                <c:pt idx="11">
                  <c:v>-8.6267000000000014</c:v>
                </c:pt>
                <c:pt idx="12">
                  <c:v>-7.174199999999999</c:v>
                </c:pt>
                <c:pt idx="13">
                  <c:v>-28.850600000000007</c:v>
                </c:pt>
                <c:pt idx="14">
                  <c:v>-8.2566000000000024</c:v>
                </c:pt>
                <c:pt idx="15">
                  <c:v>-28.871400000000001</c:v>
                </c:pt>
                <c:pt idx="16">
                  <c:v>-12.465999999999999</c:v>
                </c:pt>
                <c:pt idx="17">
                  <c:v>-13.717700000000002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8852568"/>
        <c:axId val="369669944"/>
      </c:barChart>
      <c:catAx>
        <c:axId val="368852568"/>
        <c:scaling>
          <c:orientation val="minMax"/>
        </c:scaling>
        <c:delete val="1"/>
        <c:axPos val="l"/>
        <c:majorTickMark val="out"/>
        <c:minorTickMark val="none"/>
        <c:tickLblPos val="nextTo"/>
        <c:crossAx val="369669944"/>
        <c:crosses val="autoZero"/>
        <c:auto val="1"/>
        <c:lblAlgn val="ctr"/>
        <c:lblOffset val="100"/>
        <c:noMultiLvlLbl val="0"/>
      </c:catAx>
      <c:valAx>
        <c:axId val="369669944"/>
        <c:scaling>
          <c:orientation val="minMax"/>
          <c:max val="0"/>
          <c:min val="-200"/>
        </c:scaling>
        <c:delete val="0"/>
        <c:axPos val="b"/>
        <c:numFmt formatCode="_(&quot;$&quot;* #,##0.0_);_(&quot;$&quot;* \(#,##0.0\);_(&quot;$&quot;* &quot;-&quot;??_);_(@_)" sourceLinked="1"/>
        <c:majorTickMark val="out"/>
        <c:minorTickMark val="none"/>
        <c:tickLblPos val="nextTo"/>
        <c:crossAx val="368852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'15161718'!$O$2:$O$19</c:f>
              <c:strCache>
                <c:ptCount val="18"/>
                <c:pt idx="0">
                  <c:v>Judiciary</c:v>
                </c:pt>
                <c:pt idx="1">
                  <c:v>Educ &amp; Early Devel</c:v>
                </c:pt>
                <c:pt idx="2">
                  <c:v>Public Safety</c:v>
                </c:pt>
                <c:pt idx="3">
                  <c:v>University of Alaska</c:v>
                </c:pt>
                <c:pt idx="4">
                  <c:v>Corrections</c:v>
                </c:pt>
                <c:pt idx="5">
                  <c:v>Health &amp; Social Svcs</c:v>
                </c:pt>
                <c:pt idx="6">
                  <c:v>Legislature</c:v>
                </c:pt>
                <c:pt idx="7">
                  <c:v>Law</c:v>
                </c:pt>
                <c:pt idx="8">
                  <c:v>Administration</c:v>
                </c:pt>
                <c:pt idx="9">
                  <c:v>Transportation</c:v>
                </c:pt>
                <c:pt idx="10">
                  <c:v>Revenue</c:v>
                </c:pt>
                <c:pt idx="11">
                  <c:v>Governor</c:v>
                </c:pt>
                <c:pt idx="12">
                  <c:v>Environ Conservation</c:v>
                </c:pt>
                <c:pt idx="13">
                  <c:v>Natural Resources</c:v>
                </c:pt>
                <c:pt idx="14">
                  <c:v>Military &amp; Veterans Affairs</c:v>
                </c:pt>
                <c:pt idx="15">
                  <c:v>Fish and Game</c:v>
                </c:pt>
                <c:pt idx="16">
                  <c:v>Labor &amp; Workforce</c:v>
                </c:pt>
                <c:pt idx="17">
                  <c:v>Commerce</c:v>
                </c:pt>
              </c:strCache>
            </c:strRef>
          </c:cat>
          <c:val>
            <c:numRef>
              <c:f>'15161718'!$P$2:$P$19</c:f>
              <c:numCache>
                <c:formatCode>0.0%</c:formatCode>
                <c:ptCount val="18"/>
                <c:pt idx="0">
                  <c:v>6.303506954283819E-2</c:v>
                </c:pt>
                <c:pt idx="1">
                  <c:v>7.9348193774842674E-2</c:v>
                </c:pt>
                <c:pt idx="2">
                  <c:v>9.9010102988460719E-2</c:v>
                </c:pt>
                <c:pt idx="3">
                  <c:v>0.12295260897404939</c:v>
                </c:pt>
                <c:pt idx="4">
                  <c:v>0.13220029671995451</c:v>
                </c:pt>
                <c:pt idx="5">
                  <c:v>0.15201800310804395</c:v>
                </c:pt>
                <c:pt idx="6">
                  <c:v>0.15970987606606374</c:v>
                </c:pt>
                <c:pt idx="7">
                  <c:v>0.201710966735373</c:v>
                </c:pt>
                <c:pt idx="8">
                  <c:v>0.21708515587168267</c:v>
                </c:pt>
                <c:pt idx="9">
                  <c:v>0.22820836411171952</c:v>
                </c:pt>
                <c:pt idx="10">
                  <c:v>0.24920635858994897</c:v>
                </c:pt>
                <c:pt idx="11">
                  <c:v>0.25667445216382273</c:v>
                </c:pt>
                <c:pt idx="12">
                  <c:v>0.31924920234424015</c:v>
                </c:pt>
                <c:pt idx="13">
                  <c:v>0.32757673197627424</c:v>
                </c:pt>
                <c:pt idx="14">
                  <c:v>0.33270069992626</c:v>
                </c:pt>
                <c:pt idx="15">
                  <c:v>0.363675526970139</c:v>
                </c:pt>
                <c:pt idx="16">
                  <c:v>0.37269791915809614</c:v>
                </c:pt>
                <c:pt idx="17">
                  <c:v>0.54318274511667319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670728"/>
        <c:axId val="369671120"/>
      </c:barChart>
      <c:catAx>
        <c:axId val="3696707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69671120"/>
        <c:crosses val="autoZero"/>
        <c:auto val="1"/>
        <c:lblAlgn val="ctr"/>
        <c:lblOffset val="100"/>
        <c:noMultiLvlLbl val="0"/>
      </c:catAx>
      <c:valAx>
        <c:axId val="369671120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crossAx val="369670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0.03305</cdr:x>
      <cdr:y>0.28007</cdr:y>
    </cdr:from>
    <cdr:to>
      <cdr:x>0.09254</cdr:x>
      <cdr:y>0.32784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3374" y="1619249"/>
          <a:ext cx="600075" cy="276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/>
            <a:t>(190.6)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0.03912</cdr:x>
      <cdr:y>0.62378</cdr:y>
    </cdr:from>
    <cdr:to>
      <cdr:x>0.29698</cdr:x>
      <cdr:y>0.71308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3946" y="2802533"/>
          <a:ext cx="1080688" cy="401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(190.6)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13DBB6-B6EA-4EC9-84BD-F7B0E1D8C1A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207E30-7490-4FA4-88B8-5B35E06C5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5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144033-908C-40CB-AF53-99648F6608D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406DE1-618D-47CB-A9A5-CF2B7FA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7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6DE1-618D-47CB-A9A5-CF2B7FA30A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5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6DE1-618D-47CB-A9A5-CF2B7FA30A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0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Existing UGF includes dividend </a:t>
            </a:r>
            <a:r>
              <a:rPr lang="en-US" smtClean="0"/>
              <a:t>revenue from ERA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6DE1-618D-47CB-A9A5-CF2B7FA30A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7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Health, Life, Safety, Justice = OPA, PD, Corrections, Law’s criminal division,</a:t>
            </a:r>
            <a:r>
              <a:rPr lang="en-US" baseline="0" dirty="0" smtClean="0"/>
              <a:t> DPS, HSS, Courts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6DE1-618D-47CB-A9A5-CF2B7FA30A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56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Commerce adjusted to remove tourism</a:t>
            </a:r>
          </a:p>
          <a:p>
            <a:r>
              <a:rPr lang="en-US" dirty="0" smtClean="0"/>
              <a:t>DOT adjusted for motor fuels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6DE1-618D-47CB-A9A5-CF2B7FA30A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2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UAF </a:t>
            </a:r>
            <a:r>
              <a:rPr lang="en-US" smtClean="0"/>
              <a:t>UGF $144.8 million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6DE1-618D-47CB-A9A5-CF2B7FA30A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9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Very similar to the Senate passed bill from 2016 (SB128) </a:t>
            </a:r>
            <a:endParaRPr lang="en-US" dirty="0">
              <a:latin typeface="Garamond" panose="02020404030301010803" pitchFamily="18" charset="0"/>
            </a:endParaRP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Modified percent of market value structure 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Every year 5.25% of the average balance is drawn </a:t>
            </a:r>
          </a:p>
          <a:p>
            <a:pPr marL="697213"/>
            <a:r>
              <a:rPr lang="en-US" dirty="0">
                <a:latin typeface="Garamond" panose="02020404030301010803" pitchFamily="18" charset="0"/>
              </a:rPr>
              <a:t>80% goes to the general fund </a:t>
            </a:r>
          </a:p>
          <a:p>
            <a:pPr marL="697213"/>
            <a:r>
              <a:rPr lang="en-US" dirty="0">
                <a:latin typeface="Garamond" panose="02020404030301010803" pitchFamily="18" charset="0"/>
              </a:rPr>
              <a:t>20% goes to the dividend 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Dividend is supplemented by 20% of resource royalties </a:t>
            </a:r>
          </a:p>
          <a:p>
            <a:pPr marL="697213" indent="-697213"/>
            <a:r>
              <a:rPr lang="en-US" dirty="0">
                <a:latin typeface="Garamond" panose="02020404030301010803" pitchFamily="18" charset="0"/>
              </a:rPr>
              <a:t>	Makes the dividend more responsive to price increases and new production (including LNG exports)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5.25% is a sustainable draw amount long term with the following assumptions</a:t>
            </a:r>
          </a:p>
          <a:p>
            <a:pPr marL="697213" indent="-234562"/>
            <a:r>
              <a:rPr lang="en-US" dirty="0">
                <a:latin typeface="Garamond" panose="02020404030301010803" pitchFamily="18" charset="0"/>
              </a:rPr>
              <a:t>1. Permanent Fund lifetime annual earnings average 10%, Callan consultants project PF earning need to be 6.9% for draw to be sustainable</a:t>
            </a:r>
          </a:p>
          <a:p>
            <a:pPr marL="697213" indent="-234562"/>
            <a:r>
              <a:rPr lang="en-US" dirty="0">
                <a:latin typeface="Garamond" panose="02020404030301010803" pitchFamily="18" charset="0"/>
              </a:rPr>
              <a:t>2. When oil revenue exceeds $75/</a:t>
            </a:r>
            <a:r>
              <a:rPr lang="en-US" dirty="0" err="1">
                <a:latin typeface="Garamond" panose="02020404030301010803" pitchFamily="18" charset="0"/>
              </a:rPr>
              <a:t>bbl</a:t>
            </a:r>
            <a:r>
              <a:rPr lang="en-US" dirty="0">
                <a:latin typeface="Garamond" panose="02020404030301010803" pitchFamily="18" charset="0"/>
              </a:rPr>
              <a:t>, the draw is reduced by the same amount as additional revenue generated by higher prices</a:t>
            </a:r>
          </a:p>
          <a:p>
            <a:pPr marL="697213" indent="-234562"/>
            <a:r>
              <a:rPr lang="en-US" dirty="0">
                <a:latin typeface="Garamond" panose="02020404030301010803" pitchFamily="18" charset="0"/>
              </a:rPr>
              <a:t>3. Draw amount reviewed on a three-year cycle for necessary adjustments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6DE1-618D-47CB-A9A5-CF2B7FA30A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05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6DE1-618D-47CB-A9A5-CF2B7FA30A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E2EC-B669-4E70-9BAD-FD31728A5930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324600"/>
            <a:ext cx="2133600" cy="365125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fld id="{E5CEA98A-7094-4BD2-875E-A327C3BACA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6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3282-40AB-49E7-97C7-FEAAF0A1E64D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8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1861-F222-48B2-8175-27224C9E0107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CE85-95E1-4EBD-85DA-2ED720386304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1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91DA-0D38-4A10-AA3C-FE14710D6851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4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7C30-E133-4AFE-BE5B-EA4A90310AE3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6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4766-DB51-428F-A871-A3AC3AFB9C3C}" type="datetime1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5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7F16-3EEA-47B6-A7E5-62C9B56E376D}" type="datetime1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4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F955-8307-4266-8FA9-54BD0E13D1E4}" type="datetime1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7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C40F-B1D7-4D02-AD45-3FE15249C730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3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8158-CDF4-4161-A392-D507D0659024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6B9CA-71F1-4A01-B03F-97A22F6B99BD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EA98A-7094-4BD2-875E-A327C3BA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7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7200" y="7620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Governor Walker’s Fiscal Plan Overview</a:t>
            </a:r>
          </a:p>
          <a:p>
            <a:pPr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February 21, 2017</a:t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Office of Management and Budget</a:t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Pat Pitney, Director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945" y="262857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Agency Reductions</a:t>
            </a:r>
            <a:endParaRPr lang="en-US" sz="28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7733" y="1066800"/>
            <a:ext cx="2068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Percentage Reduction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43836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Dollar Reduction ($millions)</a:t>
            </a:r>
            <a:endParaRPr lang="en-US" sz="1200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81423"/>
              </p:ext>
            </p:extLst>
          </p:nvPr>
        </p:nvGraphicFramePr>
        <p:xfrm>
          <a:off x="3810000" y="1342823"/>
          <a:ext cx="1828800" cy="4067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</a:tblGrid>
              <a:tr h="232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Calibri" panose="020F0502020204030204" pitchFamily="34" charset="0"/>
                        </a:rPr>
                        <a:t>Commerce*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3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</a:rPr>
                        <a:t>Labor &amp; Workforce </a:t>
                      </a:r>
                      <a:r>
                        <a:rPr lang="en-US" sz="1000" u="none" strike="noStrike" dirty="0" smtClean="0">
                          <a:effectLst/>
                          <a:latin typeface="Calibri" panose="020F0502020204030204" pitchFamily="34" charset="0"/>
                        </a:rPr>
                        <a:t>Develop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2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</a:rPr>
                        <a:t>Fish &amp; Game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436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</a:rPr>
                        <a:t>Military &amp; Veterans' Affairs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</a:rPr>
                        <a:t>Natural Resources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2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effectLst/>
                          <a:latin typeface="Calibri" panose="020F0502020204030204" pitchFamily="34" charset="0"/>
                        </a:rPr>
                        <a:t>Environmental Conservation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4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</a:rPr>
                        <a:t>Governor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2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 smtClean="0">
                          <a:effectLst/>
                          <a:latin typeface="Calibri" panose="020F0502020204030204" pitchFamily="34" charset="0"/>
                        </a:rPr>
                        <a:t>Transportation*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4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</a:rPr>
                        <a:t>Administration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2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</a:rPr>
                        <a:t>Law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2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</a:rPr>
                        <a:t>Legislature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2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</a:rPr>
                        <a:t>Health &amp; Social Services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15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</a:rPr>
                        <a:t>Corrections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</a:rPr>
                        <a:t>University of Alaska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</a:rPr>
                        <a:t>Public Safety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</a:rPr>
                        <a:t>Education &amp; Early </a:t>
                      </a:r>
                      <a:r>
                        <a:rPr lang="en-US" sz="1000" u="none" strike="noStrike" dirty="0" smtClean="0">
                          <a:effectLst/>
                          <a:latin typeface="Calibri" panose="020F0502020204030204" pitchFamily="34" charset="0"/>
                        </a:rPr>
                        <a:t>Develop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Judiciary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038600" y="56666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Calibri" panose="020F0502020204030204" pitchFamily="34" charset="0"/>
                <a:cs typeface="Arial" panose="020B0604020202020204" pitchFamily="34" charset="0"/>
              </a:rPr>
              <a:t>Dollars in millions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789047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Unrestricted General Fund Reduction by Agency 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FY15 Management Plan to FY18 Governor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929140"/>
              </p:ext>
            </p:extLst>
          </p:nvPr>
        </p:nvGraphicFramePr>
        <p:xfrm>
          <a:off x="-533400" y="1524000"/>
          <a:ext cx="3952874" cy="90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408660"/>
              </p:ext>
            </p:extLst>
          </p:nvPr>
        </p:nvGraphicFramePr>
        <p:xfrm>
          <a:off x="-1" y="1282335"/>
          <a:ext cx="4038601" cy="4522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559042"/>
              </p:ext>
            </p:extLst>
          </p:nvPr>
        </p:nvGraphicFramePr>
        <p:xfrm>
          <a:off x="5410201" y="1282334"/>
          <a:ext cx="3733800" cy="452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805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609600"/>
            <a:ext cx="8343900" cy="53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3470" y="8638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Closures Throughout the State</a:t>
            </a:r>
            <a:endParaRPr lang="en-US" sz="28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29000" y="6324600"/>
            <a:ext cx="2133600" cy="365125"/>
          </a:xfrm>
        </p:spPr>
        <p:txBody>
          <a:bodyPr/>
          <a:lstStyle/>
          <a:p>
            <a:pPr algn="ctr"/>
            <a:fld id="{E5CEA98A-7094-4BD2-875E-A327C3BACACF}" type="slidenum">
              <a:rPr lang="en-US" sz="1050" smtClean="0">
                <a:solidFill>
                  <a:schemeClr val="bg1"/>
                </a:solidFill>
              </a:rPr>
              <a:pPr algn="ctr"/>
              <a:t>11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Fairbanks: Examples of Direct State Funding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65659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School Formula: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			$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119.5 million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School Pupil Transportation: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	$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12.3 million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School Debt: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			$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13.1 million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PERS/TRS: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			$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14.8 million 	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Fairbanks North Star Borough: $1.1 million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Fairbanks NSB School District: $13.3 million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City of Fairbanks: $0.4 million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 Community Revenue Sharing: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	$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3.2 million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City of Fairbanks: 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		$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1.0 million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Fairbanks North Star Borough: $2.2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3429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CEA98A-7094-4BD2-875E-A327C3BACA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35814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CEA98A-7094-4BD2-875E-A327C3BACA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3581400" y="62944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CEA98A-7094-4BD2-875E-A327C3BACA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3581400" y="6294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CEA98A-7094-4BD2-875E-A327C3BACA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7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Fairbanks: Examples of Other State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714587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Payments 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to recipients in Fairbanks</a:t>
            </a:r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AHFC Housing Programs: $5.4 million</a:t>
            </a:r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AK Temporary Assistance: $1.9 million</a:t>
            </a:r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Child Care Benefits: $2.5 million</a:t>
            </a:r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Community Developmental Disability Grants: $2.1 million</a:t>
            </a:r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Behavioral Health Prevention/Intervention/Treatment/Recovery Grants: $8.3 million</a:t>
            </a:r>
          </a:p>
          <a:p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Adult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Public Assistance: $6.1 million</a:t>
            </a:r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General Relief Assistance: $1.9 million</a:t>
            </a:r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Food Stamps: $12.8 million</a:t>
            </a:r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PFD: </a:t>
            </a: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$85.0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million</a:t>
            </a:r>
          </a:p>
          <a:p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Senior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Benefits: $2.2 million</a:t>
            </a:r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WIC: $5.8 million</a:t>
            </a:r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Foster Care: $3.4 million</a:t>
            </a:r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Subsidized Adoptions: $3.0 million</a:t>
            </a:r>
          </a:p>
          <a:p>
            <a:pPr marL="0" indent="0">
              <a:buNone/>
            </a:pP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Other State Operations</a:t>
            </a:r>
          </a:p>
          <a:p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Pioneer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Home: $9.9 </a:t>
            </a: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million</a:t>
            </a:r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Division of Juvenile Justice: $7.4 </a:t>
            </a:r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million</a:t>
            </a:r>
          </a:p>
          <a:p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University of Alaska Fairbanks: $426.8 million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endParaRPr lang="en-US" sz="15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3429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CEA98A-7094-4BD2-875E-A327C3BACA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35814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CEA98A-7094-4BD2-875E-A327C3BACA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3581400" y="62944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CEA98A-7094-4BD2-875E-A327C3BACA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3581400" y="6294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CEA98A-7094-4BD2-875E-A327C3BACAC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57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945" y="262857"/>
            <a:ext cx="883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Revenue Measures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FY2018 Governors Proposal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Permanent Fund Protection 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Motor Fuels Tax Increase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Additional measure needed to bridge the gap – work with the legislature for acceptable solution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Income tax or sales tax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Corporate tax increase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Oil tax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redits reform and/or tax change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2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Future Reserve Balances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</a:b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3505200" y="62422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EA98A-7094-4BD2-875E-A327C3BACACF}" type="slidenum">
              <a:rPr lang="en-US" sz="1000" smtClean="0">
                <a:solidFill>
                  <a:schemeClr val="bg1"/>
                </a:solidFill>
                <a:latin typeface="Garamond" panose="02020404030301010803" pitchFamily="18" charset="0"/>
              </a:rPr>
              <a:pPr algn="ctr"/>
              <a:t>15</a:t>
            </a:fld>
            <a:endParaRPr lang="en-US" sz="1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CBR/SBR savings peaked at $16.3B in FY2013, after the last five years of deficits, an estimated $2.1B will exist at the end June 2018.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Governor’s plan restores CBR and begins sustainable draw on the ERA effective in FY2017.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Governor’s Plan maintains the real value of the Permanent Fund and preserves an adequate balance in the CBR.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Under Status Quo the CBR is empty in November of FY2019 and the ERA is empty in late FY2023. Permanent fund looses value and corpus would be at risk.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78693"/>
              </p:ext>
            </p:extLst>
          </p:nvPr>
        </p:nvGraphicFramePr>
        <p:xfrm>
          <a:off x="1219200" y="1143000"/>
          <a:ext cx="6375397" cy="1812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6433"/>
                <a:gridCol w="741494"/>
                <a:gridCol w="741494"/>
                <a:gridCol w="741494"/>
                <a:gridCol w="741494"/>
                <a:gridCol w="741494"/>
                <a:gridCol w="741494"/>
              </a:tblGrid>
              <a:tr h="28121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Governor's </a:t>
                      </a:r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Plan ($B)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Garamond" panose="02020404030301010803" pitchFamily="18" charset="0"/>
                        </a:rPr>
                        <a:t>Status Quo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21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FY2019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FY2022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FY2027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Garamond" panose="02020404030301010803" pitchFamily="18" charset="0"/>
                        </a:rPr>
                        <a:t>FY2019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Garamond" panose="02020404030301010803" pitchFamily="18" charset="0"/>
                        </a:rPr>
                        <a:t>FY2022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Garamond" panose="02020404030301010803" pitchFamily="18" charset="0"/>
                        </a:rPr>
                        <a:t>FY2027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6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CBR Balance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$ </a:t>
                      </a:r>
                      <a:r>
                        <a:rPr lang="en-US" sz="2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6.6 </a:t>
                      </a:r>
                      <a:endParaRPr lang="en-US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$ </a:t>
                      </a:r>
                      <a:r>
                        <a:rPr lang="en-US" sz="2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7.8 </a:t>
                      </a:r>
                      <a:endParaRPr lang="en-US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$ </a:t>
                      </a:r>
                      <a:r>
                        <a:rPr lang="en-US" sz="2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10.3 </a:t>
                      </a:r>
                      <a:endParaRPr lang="en-US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Garamond" panose="02020404030301010803" pitchFamily="18" charset="0"/>
                        </a:rPr>
                        <a:t>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Garamond" panose="02020404030301010803" pitchFamily="18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6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ERA Balance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$ 8.0 </a:t>
                      </a:r>
                      <a:endParaRPr lang="en-US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$ 8.0 </a:t>
                      </a:r>
                      <a:endParaRPr lang="en-US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$ 8.2 </a:t>
                      </a:r>
                      <a:endParaRPr lang="en-US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Garamond" panose="02020404030301010803" pitchFamily="18" charset="0"/>
                        </a:rPr>
                        <a:t> $ 9.3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Garamond" panose="02020404030301010803" pitchFamily="18" charset="0"/>
                        </a:rPr>
                        <a:t> $ 2.3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Garamond" panose="02020404030301010803" pitchFamily="18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6996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81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Permanent </a:t>
                      </a:r>
                      <a:r>
                        <a:rPr lang="en-US" sz="16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Fund</a:t>
                      </a:r>
                      <a:endParaRPr lang="en-US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$ 57.0 </a:t>
                      </a:r>
                      <a:endParaRPr lang="en-US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$ 61.5 </a:t>
                      </a:r>
                      <a:endParaRPr lang="en-US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$ 69.9 </a:t>
                      </a:r>
                      <a:endParaRPr lang="en-US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Garamond" panose="02020404030301010803" pitchFamily="18" charset="0"/>
                        </a:rPr>
                        <a:t> $ 56.5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Garamond" panose="02020404030301010803" pitchFamily="18" charset="0"/>
                        </a:rPr>
                        <a:t> $ 53.2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Garamond" panose="02020404030301010803" pitchFamily="18" charset="0"/>
                        </a:rPr>
                        <a:t> $ 43.8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6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Active Discussions in Juneau?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3505200" y="62422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CEA98A-7094-4BD2-875E-A327C3BACACF}" type="slidenum">
              <a:rPr lang="en-US" sz="1000" smtClean="0">
                <a:solidFill>
                  <a:schemeClr val="bg1"/>
                </a:solidFill>
                <a:latin typeface="Garamond" panose="02020404030301010803" pitchFamily="18" charset="0"/>
              </a:rPr>
              <a:pPr algn="ctr"/>
              <a:t>16</a:t>
            </a:fld>
            <a:endParaRPr lang="en-US" sz="1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1156" y="1162447"/>
            <a:ext cx="8644538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Four Different Earning Reserve Plans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Governor’s, Seaton, Stedman, Dunleavy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Considerations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Rule Based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Preserve Permanent Fund Value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Minimize Volatility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Dividend Size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Spending Level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Oil and Gas Taxes and Credits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Motor Fuels Tax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Sales Tax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Session length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5280" y="4267200"/>
            <a:ext cx="8644538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</a:b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945" y="262857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For more information on the budget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1" y="942822"/>
            <a:ext cx="83820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882" y="3962400"/>
            <a:ext cx="84497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Pat Pitney, Director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Office of Management and Budget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907-465-4660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Email: Pat.Pitney@alaska.gov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0618" y="29202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Alaska’s Budget in Household Terms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3086" y="936010"/>
            <a:ext cx="883782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ncome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has dropped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more than 80%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Your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annual income dropped from $80,000 to $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16,000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Spending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has been reduced 44%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You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have been able to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reduce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your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rent or mortgage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, heat, food, every day travel, and vacations. You stopped building your cabin, stopped remodeling, and you’ll keep your old car.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Expenses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have been cut from $80,000 to $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45,000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Savings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has one year remaining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You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had $130,000 in the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bank, but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now only $25,000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Investment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accounts have been growing steadily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You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have $500,000 in an IRA and you need to decide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whether to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use it and how much you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can prudently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use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income/spending gap remains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" y="262857"/>
            <a:ext cx="88392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Governor Walker’s FY2018 Fiscal Plan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8105" y="1066800"/>
            <a:ext cx="814779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 Governor’s FY2018 fiscal plan is comprised of three necessary elements this year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to assure sustainable and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balanced budgets long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term.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lvl="3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 marL="457200" lvl="3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Continue to reduce state spending	</a:t>
            </a:r>
          </a:p>
          <a:p>
            <a:pPr marL="457200" lvl="3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Draw from Permanent Fund earnings to support vital state services and protect the dividend</a:t>
            </a:r>
          </a:p>
          <a:p>
            <a:pPr marL="457200" lvl="3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Generate more revenue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5697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 Budget Has Already Been Greatly Reduced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920621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There has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been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$1.7 billion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in unrestricted general fund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cuts since FY2015.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The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FY2018 unrestricted general fund agency operating budget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is lower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than the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FY2011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budget.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Last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year’s and this year’s capital budgets, $96 million and $115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respectively, were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the first time the capital budget was below $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120 million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since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FY2000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, aside from FY2005 when there were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general obligation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bonds to cover capital projects.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There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are fewer state employees now than there were 14 years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ago in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2002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, even though there are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15 percent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more Alaska residents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using state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services.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A Few of State’s Services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714587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DOT Plowed &amp; Maintained 5,612 miles of roadway</a:t>
            </a: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DOT Operated 242 airports</a:t>
            </a: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Troopers responded to 114,933 calls and 467 search &amp; rescue efforts</a:t>
            </a: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Public Defenders served 23,529 Alaskans </a:t>
            </a: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Reinsurance program: Keeps health insurance rates low for 24,064 Alaskans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Education funding for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138,000 K-12 students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in 570 schools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Collect and Distribute child support payments for 121,600 Alaskans</a:t>
            </a: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Military &amp; Veterans Affairs responded to 36 emergencies</a:t>
            </a: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Domestic Violence grants provided 108,975 nights of safe shelter</a:t>
            </a: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4,794 degrees conferred at the University</a:t>
            </a:r>
          </a:p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1,800 homeless were served by shelters 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Firefighters responded to 552 fires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Provide Medicaid insurance to 178,000 Alaskans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562 Seniors living in Pioneer Homes</a:t>
            </a:r>
          </a:p>
          <a:p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Children’s services helped 33,302 children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3429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CEA98A-7094-4BD2-875E-A327C3BACA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35814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CEA98A-7094-4BD2-875E-A327C3BACA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3581400" y="62944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CEA98A-7094-4BD2-875E-A327C3BACA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3581400" y="6294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CEA98A-7094-4BD2-875E-A327C3BACA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0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25697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FY2018 Budget by All Fund Sources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6065837" y="1766887"/>
            <a:ext cx="1666876" cy="5810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Total Federal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Funds 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effectLst/>
                <a:latin typeface="Garamond" panose="02020404030301010803" pitchFamily="18" charset="0"/>
              </a:rPr>
              <a:t>$3,442.3 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33%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2324244" y="5056188"/>
            <a:ext cx="1495425" cy="6477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Total Unrestricted GF 49%</a:t>
            </a:r>
          </a:p>
          <a:p>
            <a:pPr algn="ctr"/>
            <a:r>
              <a:rPr lang="en-US" sz="1200" b="1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$5,026.5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80192"/>
            <a:ext cx="7315200" cy="506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5514397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Garamond" panose="02020404030301010803" pitchFamily="18" charset="0"/>
              </a:rPr>
              <a:t>Dollars in millions</a:t>
            </a:r>
            <a:endParaRPr lang="en-US" sz="1200" i="1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5838" y="5426889"/>
            <a:ext cx="214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Garamond" panose="02020404030301010803" pitchFamily="18" charset="0"/>
              </a:rPr>
              <a:t>TOTAL w/o PFD: $9.5 billion</a:t>
            </a:r>
          </a:p>
          <a:p>
            <a:pPr algn="ctr"/>
            <a:r>
              <a:rPr lang="en-US" sz="1200" b="1" dirty="0" smtClean="0">
                <a:latin typeface="Garamond" panose="02020404030301010803" pitchFamily="18" charset="0"/>
              </a:rPr>
              <a:t>TOTAL w/ PFD: $10.2 billion</a:t>
            </a:r>
            <a:endParaRPr lang="en-US" sz="1200" b="1" dirty="0">
              <a:latin typeface="Garamond" panose="02020404030301010803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77218"/>
            <a:ext cx="1493837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05" y="1854198"/>
            <a:ext cx="14954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78050"/>
            <a:ext cx="1636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5363177"/>
            <a:ext cx="1493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10175"/>
            <a:ext cx="17065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0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256972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FY2018 Unrestricted General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Fund Spending With Dividends: $5.0 Billion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665276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Garamond" panose="02020404030301010803" pitchFamily="18" charset="0"/>
              </a:rPr>
              <a:t>Dollars in billions</a:t>
            </a:r>
            <a:endParaRPr lang="en-US" sz="1200" i="1" dirty="0">
              <a:latin typeface="Garamond" panose="02020404030301010803" pitchFamily="18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321451"/>
              </p:ext>
            </p:extLst>
          </p:nvPr>
        </p:nvGraphicFramePr>
        <p:xfrm>
          <a:off x="228600" y="1192028"/>
          <a:ext cx="8763000" cy="447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13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256972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FY2018 Unrestricted General Fund 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Agency Operating Budget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6" y="5313646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Garamond" panose="02020404030301010803" pitchFamily="18" charset="0"/>
              </a:rPr>
              <a:t>Dollars in millions</a:t>
            </a:r>
            <a:endParaRPr lang="en-US" sz="1200" i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258384"/>
              </p:ext>
            </p:extLst>
          </p:nvPr>
        </p:nvGraphicFramePr>
        <p:xfrm>
          <a:off x="133350" y="1211078"/>
          <a:ext cx="9010650" cy="450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12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0818" y="599162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Office of Management and Budget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www.omb.alaska.gov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25697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Spending on Major Items FY2013 Compared to FY2018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6" y="5313646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Garamond" panose="02020404030301010803" pitchFamily="18" charset="0"/>
              </a:rPr>
              <a:t>Dollars in millions</a:t>
            </a:r>
            <a:endParaRPr lang="en-US" sz="1200" i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A98A-7094-4BD2-875E-A327C3BACACF}" type="slidenum">
              <a:rPr lang="en-US" smtClean="0"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4" y="871585"/>
            <a:ext cx="8189913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1056" y="5584099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Garamond" panose="02020404030301010803" pitchFamily="18" charset="0"/>
              </a:rPr>
              <a:t>Dollars in millions</a:t>
            </a:r>
            <a:endParaRPr lang="en-US" sz="1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8&quot;/&gt;&lt;/object&gt;&lt;object type=&quot;3&quot; unique_id=&quot;10005&quot;&gt;&lt;property id=&quot;20148&quot; value=&quot;5&quot;/&gt;&lt;property id=&quot;20300&quot; value=&quot;Slide 2&quot;/&gt;&lt;property id=&quot;20307&quot; value=&quot;296&quot;/&gt;&lt;/object&gt;&lt;object type=&quot;3&quot; unique_id=&quot;10006&quot;&gt;&lt;property id=&quot;20148&quot; value=&quot;5&quot;/&gt;&lt;property id=&quot;20300&quot; value=&quot;Slide 3&quot;/&gt;&lt;property id=&quot;20307&quot; value=&quot;298&quot;/&gt;&lt;/object&gt;&lt;object type=&quot;3&quot; unique_id=&quot;10007&quot;&gt;&lt;property id=&quot;20148&quot; value=&quot;5&quot;/&gt;&lt;property id=&quot;20300&quot; value=&quot;Slide 4&quot;/&gt;&lt;property id=&quot;20307&quot; value=&quot;314&quot;/&gt;&lt;/object&gt;&lt;object type=&quot;3&quot; unique_id=&quot;10008&quot;&gt;&lt;property id=&quot;20148&quot; value=&quot;5&quot;/&gt;&lt;property id=&quot;20300&quot; value=&quot;Slide 5 - &amp;quot;A Few of State’s Services&amp;quot;&quot;/&gt;&lt;property id=&quot;20307&quot; value=&quot;351&quot;/&gt;&lt;/object&gt;&lt;object type=&quot;3&quot; unique_id=&quot;10009&quot;&gt;&lt;property id=&quot;20148&quot; value=&quot;5&quot;/&gt;&lt;property id=&quot;20300&quot; value=&quot;Slide 6&quot;/&gt;&lt;property id=&quot;20307&quot; value=&quot;295&quot;/&gt;&lt;/object&gt;&lt;object type=&quot;3&quot; unique_id=&quot;10010&quot;&gt;&lt;property id=&quot;20148&quot; value=&quot;5&quot;/&gt;&lt;property id=&quot;20300&quot; value=&quot;Slide 7&quot;/&gt;&lt;property id=&quot;20307&quot; value=&quot;346&quot;/&gt;&lt;/object&gt;&lt;object type=&quot;3&quot; unique_id=&quot;10011&quot;&gt;&lt;property id=&quot;20148&quot; value=&quot;5&quot;/&gt;&lt;property id=&quot;20300&quot; value=&quot;Slide 8&quot;/&gt;&lt;property id=&quot;20307&quot; value=&quot;338&quot;/&gt;&lt;/object&gt;&lt;object type=&quot;3&quot; unique_id=&quot;10012&quot;&gt;&lt;property id=&quot;20148&quot; value=&quot;5&quot;/&gt;&lt;property id=&quot;20300&quot; value=&quot;Slide 9&quot;/&gt;&lt;property id=&quot;20307&quot; value=&quot;312&quot;/&gt;&lt;/object&gt;&lt;object type=&quot;3&quot; unique_id=&quot;10013&quot;&gt;&lt;property id=&quot;20148&quot; value=&quot;5&quot;/&gt;&lt;property id=&quot;20300&quot; value=&quot;Slide 10&quot;/&gt;&lt;property id=&quot;20307&quot; value=&quot;333&quot;/&gt;&lt;/object&gt;&lt;object type=&quot;3&quot; unique_id=&quot;10014&quot;&gt;&lt;property id=&quot;20148&quot; value=&quot;5&quot;/&gt;&lt;property id=&quot;20300&quot; value=&quot;Slide 11&quot;/&gt;&lt;property id=&quot;20307&quot; value=&quot;347&quot;/&gt;&lt;/object&gt;&lt;object type=&quot;3&quot; unique_id=&quot;10015&quot;&gt;&lt;property id=&quot;20148&quot; value=&quot;5&quot;/&gt;&lt;property id=&quot;20300&quot; value=&quot;Slide 12 - &amp;quot;Fairbanks: Examples of Direct State Funding &amp;quot;&quot;/&gt;&lt;property id=&quot;20307&quot; value=&quot;343&quot;/&gt;&lt;/object&gt;&lt;object type=&quot;3&quot; unique_id=&quot;10016&quot;&gt;&lt;property id=&quot;20148&quot; value=&quot;5&quot;/&gt;&lt;property id=&quot;20300&quot; value=&quot;Slide 13 - &amp;quot;Fairbanks: Examples of Other State Impacts&amp;quot;&quot;/&gt;&lt;property id=&quot;20307&quot; value=&quot;344&quot;/&gt;&lt;/object&gt;&lt;object type=&quot;3&quot; unique_id=&quot;10017&quot;&gt;&lt;property id=&quot;20148&quot; value=&quot;5&quot;/&gt;&lt;property id=&quot;20300&quot; value=&quot;Slide 14&quot;/&gt;&lt;property id=&quot;20307&quot; value=&quot;349&quot;/&gt;&lt;/object&gt;&lt;object type=&quot;3&quot; unique_id=&quot;10018&quot;&gt;&lt;property id=&quot;20148&quot; value=&quot;5&quot;/&gt;&lt;property id=&quot;20300&quot; value=&quot;Slide 15 - &amp;quot;Future Reserve Balances&amp;#x0D;&amp;#x0A;&amp;quot;&quot;/&gt;&lt;property id=&quot;20307&quot; value=&quot;337&quot;/&gt;&lt;/object&gt;&lt;object type=&quot;3&quot; unique_id=&quot;10019&quot;&gt;&lt;property id=&quot;20148&quot; value=&quot;5&quot;/&gt;&lt;property id=&quot;20300&quot; value=&quot;Slide 16 - &amp;quot;Active Discussions in Juneau?&amp;quot;&quot;/&gt;&lt;property id=&quot;20307&quot; value=&quot;350&quot;/&gt;&lt;/object&gt;&lt;object type=&quot;3&quot; unique_id=&quot;10020&quot;&gt;&lt;property id=&quot;20148&quot; value=&quot;5&quot;/&gt;&lt;property id=&quot;20300&quot; value=&quot;Slide 17&quot;/&gt;&lt;property id=&quot;20307&quot; value=&quot;30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4144</TotalTime>
  <Words>1253</Words>
  <Application>Microsoft Office PowerPoint</Application>
  <PresentationFormat>On-screen Show (4:3)</PresentationFormat>
  <Paragraphs>297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A Few of State’s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Fairbanks: Examples of Direct State Funding </vt:lpstr>
      <vt:lpstr>Fairbanks: Examples of Other State Impacts</vt:lpstr>
      <vt:lpstr>PowerPoint Presentation</vt:lpstr>
      <vt:lpstr>Future Reserve Balances </vt:lpstr>
      <vt:lpstr>Active Discussions in Juneau?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Richardson</dc:creator>
  <cp:lastModifiedBy>Joseph G Nelson</cp:lastModifiedBy>
  <cp:revision>204</cp:revision>
  <cp:lastPrinted>2017-02-10T01:20:36Z</cp:lastPrinted>
  <dcterms:created xsi:type="dcterms:W3CDTF">2016-12-05T23:56:52Z</dcterms:created>
  <dcterms:modified xsi:type="dcterms:W3CDTF">2017-02-22T23:58:38Z</dcterms:modified>
</cp:coreProperties>
</file>