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68" r:id="rId4"/>
  </p:sldMasterIdLst>
  <p:notesMasterIdLst>
    <p:notesMasterId r:id="rId13"/>
  </p:notesMasterIdLst>
  <p:handoutMasterIdLst>
    <p:handoutMasterId r:id="rId14"/>
  </p:handoutMasterIdLst>
  <p:sldIdLst>
    <p:sldId id="531" r:id="rId5"/>
    <p:sldId id="529" r:id="rId6"/>
    <p:sldId id="530" r:id="rId7"/>
    <p:sldId id="526" r:id="rId8"/>
    <p:sldId id="527" r:id="rId9"/>
    <p:sldId id="528" r:id="rId10"/>
    <p:sldId id="532" r:id="rId11"/>
    <p:sldId id="259" r:id="rId12"/>
  </p:sldIdLst>
  <p:sldSz cx="9144000" cy="6858000" type="screen4x3"/>
  <p:notesSz cx="7010400" cy="9296400"/>
  <p:embeddedFontLst>
    <p:embeddedFont>
      <p:font typeface="Tahoma" pitchFamily="34" charset="0"/>
      <p:regular r:id="rId15"/>
      <p:bold r:id="rId16"/>
    </p:embeddedFont>
    <p:embeddedFont>
      <p:font typeface="Wingdings 3" pitchFamily="18" charset="2"/>
      <p:regular r:id="rId17"/>
    </p:embeddedFont>
    <p:embeddedFont>
      <p:font typeface="Wingdings 2" pitchFamily="18" charset="2"/>
      <p:regular r:id="rId18"/>
    </p:embeddedFont>
  </p:embeddedFontLst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478"/>
    <a:srgbClr val="4D4D4D"/>
    <a:srgbClr val="005E6E"/>
    <a:srgbClr val="CBE0E9"/>
    <a:srgbClr val="92D400"/>
    <a:srgbClr val="0083BE"/>
    <a:srgbClr val="8D817B"/>
    <a:srgbClr val="000000"/>
    <a:srgbClr val="FFFFFF"/>
    <a:srgbClr val="CBE0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69" autoAdjust="0"/>
    <p:restoredTop sz="96383" autoAdjust="0"/>
  </p:normalViewPr>
  <p:slideViewPr>
    <p:cSldViewPr snapToGrid="0" snapToObjects="1">
      <p:cViewPr>
        <p:scale>
          <a:sx n="93" d="100"/>
          <a:sy n="93" d="100"/>
        </p:scale>
        <p:origin x="-58" y="-48"/>
      </p:cViewPr>
      <p:guideLst>
        <p:guide orient="horz" pos="2880"/>
        <p:guide pos="1735"/>
        <p:guide pos="1783"/>
        <p:guide pos="3367"/>
        <p:guide pos="341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9648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3.fntdata"/><Relationship Id="rId2" Type="http://schemas.openxmlformats.org/officeDocument/2006/relationships/customXml" Target="../customXml/item2.xml"/><Relationship Id="rId16" Type="http://schemas.openxmlformats.org/officeDocument/2006/relationships/font" Target="fonts/font2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73E7CB-E3A4-4A2E-98E2-EF1FD193E113}" type="datetimeFigureOut">
              <a:rPr lang="en-US" smtClean="0"/>
              <a:pPr/>
              <a:t>10/18/2012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5C7E82-CDDE-4EB8-A121-A2292FB422D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578406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303804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54" tIns="45177" rIns="90354" bIns="45177" numCol="1" anchor="t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784" y="0"/>
            <a:ext cx="303804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54" tIns="45177" rIns="90354" bIns="45177" numCol="1" anchor="t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endParaRPr lang="en-US" dirty="0"/>
          </a:p>
        </p:txBody>
      </p:sp>
      <p:sp>
        <p:nvSpPr>
          <p:cNvPr id="2355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2688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35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0727" y="4415790"/>
            <a:ext cx="5608947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54" tIns="45177" rIns="90354" bIns="451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235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8830010"/>
            <a:ext cx="303804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54" tIns="45177" rIns="90354" bIns="45177" numCol="1" anchor="b" anchorCtr="0" compatLnSpc="1">
            <a:prstTxWarp prst="textNoShape">
              <a:avLst/>
            </a:prstTxWarp>
          </a:bodyPr>
          <a:lstStyle>
            <a:lvl1pPr algn="l">
              <a:defRPr sz="1200" b="0"/>
            </a:lvl1pPr>
          </a:lstStyle>
          <a:p>
            <a:endParaRPr lang="en-US" dirty="0"/>
          </a:p>
        </p:txBody>
      </p:sp>
      <p:sp>
        <p:nvSpPr>
          <p:cNvPr id="235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784" y="8830010"/>
            <a:ext cx="3038049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354" tIns="45177" rIns="90354" bIns="45177" numCol="1" anchor="b" anchorCtr="0" compatLnSpc="1">
            <a:prstTxWarp prst="textNoShape">
              <a:avLst/>
            </a:prstTxWarp>
          </a:bodyPr>
          <a:lstStyle>
            <a:lvl1pPr algn="r">
              <a:defRPr sz="1200" b="0"/>
            </a:lvl1pPr>
          </a:lstStyle>
          <a:p>
            <a:fld id="{9278B90A-6800-45BA-B169-DA3891CA13A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53309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78B90A-6800-45BA-B169-DA3891CA13A5}" type="slidenum">
              <a:rPr lang="en-US" smtClean="0"/>
              <a:pPr/>
              <a:t>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78B90A-6800-45BA-B169-DA3891CA13A5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96E9E6-5B40-457A-A039-C6AEFCA9DDC8}" type="slidenum">
              <a:rPr lang="en-US"/>
              <a:pPr/>
              <a:t>2</a:t>
            </a:fld>
            <a:endParaRPr lang="en-US" dirty="0"/>
          </a:p>
        </p:txBody>
      </p:sp>
      <p:sp>
        <p:nvSpPr>
          <p:cNvPr id="122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Efficient Frontier Model - Graphically compares the current strategy to the alternative strategies.</a:t>
            </a:r>
          </a:p>
          <a:p>
            <a:pPr lvl="0"/>
            <a:r>
              <a:rPr lang="en-US" dirty="0" smtClean="0"/>
              <a:t>Allows for a detailed employee winners/losers analysis, comparing how employees fare in 2014 under the current strategy and under alternative strategies.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78B90A-6800-45BA-B169-DA3891CA13A5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278B90A-6800-45BA-B169-DA3891CA13A5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 descr="4569261-2570x1713.jpg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>
          <a:xfrm>
            <a:off x="5421313" y="0"/>
            <a:ext cx="3722687" cy="4572000"/>
          </a:xfrm>
          <a:prstGeom prst="rect">
            <a:avLst/>
          </a:prstGeom>
        </p:spPr>
      </p:pic>
      <p:pic>
        <p:nvPicPr>
          <p:cNvPr id="20" name="Picture 19" descr="2699524-2400x1748.jpg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>
          <a:xfrm>
            <a:off x="0" y="0"/>
            <a:ext cx="2754313" cy="4572000"/>
          </a:xfrm>
          <a:prstGeom prst="rect">
            <a:avLst/>
          </a:prstGeom>
        </p:spPr>
      </p:pic>
      <p:grpSp>
        <p:nvGrpSpPr>
          <p:cNvPr id="2" name="Group 16"/>
          <p:cNvGrpSpPr/>
          <p:nvPr userDrawn="1"/>
        </p:nvGrpSpPr>
        <p:grpSpPr>
          <a:xfrm>
            <a:off x="0" y="4681868"/>
            <a:ext cx="9144000" cy="1495638"/>
            <a:chOff x="0" y="4681868"/>
            <a:chExt cx="9144000" cy="1495638"/>
          </a:xfrm>
        </p:grpSpPr>
        <p:sp>
          <p:nvSpPr>
            <p:cNvPr id="4361" name="Rectangle 265"/>
            <p:cNvSpPr>
              <a:spLocks noChangeArrowheads="1"/>
            </p:cNvSpPr>
            <p:nvPr/>
          </p:nvSpPr>
          <p:spPr bwMode="auto">
            <a:xfrm>
              <a:off x="0" y="4681868"/>
              <a:ext cx="9144000" cy="406777"/>
            </a:xfrm>
            <a:prstGeom prst="rect">
              <a:avLst/>
            </a:prstGeom>
            <a:solidFill>
              <a:srgbClr val="00347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3" name="Group 15"/>
            <p:cNvGrpSpPr/>
            <p:nvPr userDrawn="1"/>
          </p:nvGrpSpPr>
          <p:grpSpPr>
            <a:xfrm>
              <a:off x="0" y="4758050"/>
              <a:ext cx="7286172" cy="1419456"/>
              <a:chOff x="0" y="4758050"/>
              <a:chExt cx="7286172" cy="1419456"/>
            </a:xfrm>
          </p:grpSpPr>
          <p:sp>
            <p:nvSpPr>
              <p:cNvPr id="21" name="Parallelogram 20"/>
              <p:cNvSpPr/>
              <p:nvPr userDrawn="1"/>
            </p:nvSpPr>
            <p:spPr bwMode="auto">
              <a:xfrm>
                <a:off x="0" y="4758050"/>
                <a:ext cx="7286172" cy="1419456"/>
              </a:xfrm>
              <a:prstGeom prst="parallelogram">
                <a:avLst>
                  <a:gd name="adj" fmla="val 75000"/>
                </a:avLst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Rectangle 21"/>
              <p:cNvSpPr/>
              <p:nvPr userDrawn="1"/>
            </p:nvSpPr>
            <p:spPr bwMode="auto">
              <a:xfrm>
                <a:off x="0" y="4763632"/>
                <a:ext cx="4540787" cy="1409016"/>
              </a:xfrm>
              <a:prstGeom prst="rect">
                <a:avLst/>
              </a:prstGeom>
              <a:solidFill>
                <a:schemeClr val="accent1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4098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381000" y="4843834"/>
            <a:ext cx="8305800" cy="11607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381000" y="5745026"/>
            <a:ext cx="8305800" cy="7620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 bwMode="auto">
          <a:xfrm>
            <a:off x="0" y="6314767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25" name="Picture 24" descr="London window.JPG"/>
          <p:cNvPicPr>
            <a:picLocks noChangeAspect="1"/>
          </p:cNvPicPr>
          <p:nvPr userDrawn="1"/>
        </p:nvPicPr>
        <p:blipFill>
          <a:blip r:embed="rId4" cstate="screen">
            <a:grayscl/>
          </a:blip>
          <a:srcRect/>
          <a:stretch>
            <a:fillRect/>
          </a:stretch>
        </p:blipFill>
        <p:spPr>
          <a:xfrm>
            <a:off x="2830513" y="0"/>
            <a:ext cx="2514600" cy="4572000"/>
          </a:xfrm>
          <a:prstGeom prst="rect">
            <a:avLst/>
          </a:prstGeom>
        </p:spPr>
      </p:pic>
      <p:pic>
        <p:nvPicPr>
          <p:cNvPr id="24" name="Picture 23" descr="London window.jpg"/>
          <p:cNvPicPr>
            <a:picLocks noChangeAspect="1"/>
          </p:cNvPicPr>
          <p:nvPr userDrawn="1"/>
        </p:nvPicPr>
        <p:blipFill>
          <a:blip r:embed="rId5" cstate="print"/>
          <a:srcRect l="8531" r="4991"/>
          <a:stretch>
            <a:fillRect/>
          </a:stretch>
        </p:blipFill>
        <p:spPr>
          <a:xfrm>
            <a:off x="2830513" y="0"/>
            <a:ext cx="2514600" cy="4572000"/>
          </a:xfrm>
          <a:prstGeom prst="rect">
            <a:avLst/>
          </a:prstGeom>
        </p:spPr>
      </p:pic>
      <p:sp>
        <p:nvSpPr>
          <p:cNvPr id="19" name="TextBox 18"/>
          <p:cNvSpPr txBox="1"/>
          <p:nvPr userDrawn="1"/>
        </p:nvSpPr>
        <p:spPr>
          <a:xfrm>
            <a:off x="0" y="6390569"/>
            <a:ext cx="9144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0" spc="2200" dirty="0" smtClean="0">
                <a:solidFill>
                  <a:srgbClr val="FFFFFF">
                    <a:lumMod val="50000"/>
                  </a:srgbClr>
                </a:solidFill>
              </a:rPr>
              <a:t>LOCKTON DUNNING BENEFITS</a:t>
            </a:r>
            <a:endParaRPr lang="en-US" sz="1100" b="0" spc="2200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26" name="Picture 25" descr="Lockton Dunning1 50mm uncoated (2).JPG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95892" y="5016075"/>
            <a:ext cx="1857828" cy="11631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306" y="1027464"/>
            <a:ext cx="4069080" cy="4800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854075" indent="-111125">
              <a:buSzPct val="85000"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7658" y="1027464"/>
            <a:ext cx="4069080" cy="4800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854075" indent="-111125">
              <a:buSzPct val="85000"/>
              <a:defRPr sz="10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9307" y="87630"/>
            <a:ext cx="8613388" cy="7664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47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9307" y="87630"/>
            <a:ext cx="8663629" cy="7519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47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306" y="1027464"/>
            <a:ext cx="4069080" cy="4800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854075" indent="-111125">
              <a:buSzPct val="85000"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7658" y="1027464"/>
            <a:ext cx="4069080" cy="4800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854075" indent="-111125">
              <a:buSzPct val="85000"/>
              <a:defRPr sz="10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9307" y="87630"/>
            <a:ext cx="8613388" cy="7664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47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-4590" y="6470318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s:\filepath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9307" y="87630"/>
            <a:ext cx="8663629" cy="7519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47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306" y="1027464"/>
            <a:ext cx="4069080" cy="4800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854075" indent="-111125">
              <a:buSzPct val="85000"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7658" y="1027464"/>
            <a:ext cx="4069080" cy="4800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854075" indent="-111125">
              <a:buSzPct val="85000"/>
              <a:defRPr sz="10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9307" y="87630"/>
            <a:ext cx="8613388" cy="7664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47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1" y="6655281"/>
            <a:ext cx="2895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filepath...</a:t>
            </a:r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9307" y="87630"/>
            <a:ext cx="8663629" cy="7519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47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Footer Placeholder 16"/>
          <p:cNvSpPr>
            <a:spLocks noGrp="1"/>
          </p:cNvSpPr>
          <p:nvPr>
            <p:ph type="ftr" sz="quarter" idx="3"/>
          </p:nvPr>
        </p:nvSpPr>
        <p:spPr>
          <a:xfrm>
            <a:off x="1" y="6655281"/>
            <a:ext cx="2895600" cy="1825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00" b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filepath...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Sec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dv1221012.jpg"/>
          <p:cNvPicPr>
            <a:picLocks noChangeAspect="1"/>
          </p:cNvPicPr>
          <p:nvPr userDrawn="1"/>
        </p:nvPicPr>
        <p:blipFill>
          <a:blip r:embed="rId2" cstate="print"/>
          <a:srcRect t="1634"/>
          <a:stretch>
            <a:fillRect/>
          </a:stretch>
        </p:blipFill>
        <p:spPr>
          <a:xfrm>
            <a:off x="4204" y="0"/>
            <a:ext cx="9139796" cy="6858000"/>
          </a:xfrm>
          <a:prstGeom prst="rect">
            <a:avLst/>
          </a:prstGeom>
        </p:spPr>
      </p:pic>
      <p:sp>
        <p:nvSpPr>
          <p:cNvPr id="31" name="Rectangle 30"/>
          <p:cNvSpPr/>
          <p:nvPr userDrawn="1"/>
        </p:nvSpPr>
        <p:spPr bwMode="auto">
          <a:xfrm>
            <a:off x="0" y="2844798"/>
            <a:ext cx="9144000" cy="24093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endParaRPr lang="en-US" dirty="0" smtClean="0">
              <a:solidFill>
                <a:srgbClr val="000000"/>
              </a:solidFill>
            </a:endParaRPr>
          </a:p>
        </p:txBody>
      </p:sp>
      <p:grpSp>
        <p:nvGrpSpPr>
          <p:cNvPr id="2" name="Group 22"/>
          <p:cNvGrpSpPr/>
          <p:nvPr userDrawn="1"/>
        </p:nvGrpSpPr>
        <p:grpSpPr>
          <a:xfrm>
            <a:off x="-1" y="2962025"/>
            <a:ext cx="7072830" cy="2169925"/>
            <a:chOff x="-1" y="4329629"/>
            <a:chExt cx="7072830" cy="1497889"/>
          </a:xfrm>
          <a:solidFill>
            <a:srgbClr val="003478"/>
          </a:solidFill>
        </p:grpSpPr>
        <p:sp>
          <p:nvSpPr>
            <p:cNvPr id="18" name="Parallelogram 17"/>
            <p:cNvSpPr/>
            <p:nvPr userDrawn="1"/>
          </p:nvSpPr>
          <p:spPr bwMode="auto">
            <a:xfrm>
              <a:off x="-1" y="4329629"/>
              <a:ext cx="7072830" cy="1497889"/>
            </a:xfrm>
            <a:prstGeom prst="parallelogram">
              <a:avLst>
                <a:gd name="adj" fmla="val 75000"/>
              </a:avLst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dirty="0" smtClean="0">
                <a:solidFill>
                  <a:srgbClr val="000000"/>
                </a:solidFill>
              </a:endParaRPr>
            </a:p>
          </p:txBody>
        </p:sp>
        <p:sp>
          <p:nvSpPr>
            <p:cNvPr id="19" name="Rectangle 18"/>
            <p:cNvSpPr/>
            <p:nvPr userDrawn="1"/>
          </p:nvSpPr>
          <p:spPr bwMode="auto">
            <a:xfrm>
              <a:off x="0" y="4329629"/>
              <a:ext cx="4540787" cy="1486872"/>
            </a:xfrm>
            <a:prstGeom prst="rect">
              <a:avLst/>
            </a:prstGeom>
            <a:grpFill/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endParaRPr lang="en-US" dirty="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4098" name="Rectangle 2"/>
          <p:cNvSpPr>
            <a:spLocks noGrp="1" noChangeArrowheads="1"/>
          </p:cNvSpPr>
          <p:nvPr userDrawn="1">
            <p:ph type="ctrTitle"/>
          </p:nvPr>
        </p:nvSpPr>
        <p:spPr>
          <a:xfrm>
            <a:off x="381000" y="3168999"/>
            <a:ext cx="4927979" cy="116074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 userDrawn="1">
            <p:ph type="subTitle" idx="1"/>
          </p:nvPr>
        </p:nvSpPr>
        <p:spPr>
          <a:xfrm>
            <a:off x="381000" y="4263449"/>
            <a:ext cx="4918113" cy="762000"/>
          </a:xfrm>
        </p:spPr>
        <p:txBody>
          <a:bodyPr/>
          <a:lstStyle>
            <a:lvl1pPr marL="0" indent="0">
              <a:buFont typeface="Wingdings" pitchFamily="2" charset="2"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 bwMode="auto">
          <a:xfrm>
            <a:off x="0" y="2901543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 userDrawn="1"/>
        </p:nvCxnSpPr>
        <p:spPr bwMode="auto">
          <a:xfrm>
            <a:off x="0" y="5187543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13" name="Picture 2" descr="S:\Benefits\Team Folders\2110 Benefits - Technical Services\Communications Department\AAA DESIGN\LDB\Lockton Logo\Lockton Dunning1 50mm uncoated.jpg"/>
          <p:cNvPicPr>
            <a:picLocks noChangeAspect="1" noChangeArrowheads="1"/>
          </p:cNvPicPr>
          <p:nvPr userDrawn="1"/>
        </p:nvPicPr>
        <p:blipFill>
          <a:blip r:embed="rId3" cstate="print"/>
          <a:srcRect t="13614"/>
          <a:stretch>
            <a:fillRect/>
          </a:stretch>
        </p:blipFill>
        <p:spPr bwMode="auto">
          <a:xfrm>
            <a:off x="6691004" y="3570521"/>
            <a:ext cx="2152650" cy="116430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07" y="89863"/>
            <a:ext cx="8533001" cy="764248"/>
          </a:xfrm>
          <a:prstGeom prst="rect">
            <a:avLst/>
          </a:prstGeom>
        </p:spPr>
        <p:txBody>
          <a:bodyPr/>
          <a:lstStyle>
            <a:lvl1pPr>
              <a:defRPr baseline="0">
                <a:solidFill>
                  <a:srgbClr val="00347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307" y="1037512"/>
            <a:ext cx="8529851" cy="4740290"/>
          </a:xfrm>
        </p:spPr>
        <p:txBody>
          <a:bodyPr/>
          <a:lstStyle>
            <a:lvl4pPr>
              <a:defRPr/>
            </a:lvl4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306" y="1027464"/>
            <a:ext cx="4069080" cy="4800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854075" indent="-111125">
              <a:buSzPct val="85000"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7658" y="1027464"/>
            <a:ext cx="4069080" cy="4800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854075" indent="-111125">
              <a:buSzPct val="85000"/>
              <a:defRPr sz="10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9307" y="87630"/>
            <a:ext cx="8613388" cy="7664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47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9307" y="87630"/>
            <a:ext cx="8663629" cy="7519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47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pyrigh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3" name="Rectangle 2"/>
            <p:cNvSpPr/>
            <p:nvPr userDrawn="1"/>
          </p:nvSpPr>
          <p:spPr>
            <a:xfrm>
              <a:off x="0" y="0"/>
              <a:ext cx="9144000" cy="68580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5" name="Group 8"/>
            <p:cNvGrpSpPr/>
            <p:nvPr userDrawn="1"/>
          </p:nvGrpSpPr>
          <p:grpSpPr>
            <a:xfrm>
              <a:off x="0" y="1895475"/>
              <a:ext cx="9144000" cy="3787742"/>
              <a:chOff x="0" y="1895475"/>
              <a:chExt cx="9144000" cy="3787742"/>
            </a:xfrm>
          </p:grpSpPr>
          <p:sp>
            <p:nvSpPr>
              <p:cNvPr id="4" name="Text Box 9"/>
              <p:cNvSpPr txBox="1">
                <a:spLocks noChangeArrowheads="1"/>
              </p:cNvSpPr>
              <p:nvPr/>
            </p:nvSpPr>
            <p:spPr bwMode="auto">
              <a:xfrm>
                <a:off x="0" y="1895475"/>
                <a:ext cx="9144000" cy="2105025"/>
              </a:xfrm>
              <a:prstGeom prst="rect">
                <a:avLst/>
              </a:prstGeom>
              <a:solidFill>
                <a:schemeClr val="bg1"/>
              </a:solidFill>
              <a:ln w="0" algn="in">
                <a:noFill/>
                <a:miter lim="800000"/>
                <a:headEnd/>
                <a:tailEnd/>
              </a:ln>
              <a:effectLst/>
            </p:spPr>
            <p:txBody>
              <a:bodyPr lIns="36195" tIns="36195" rIns="36195" bIns="36195"/>
              <a:lstStyle/>
              <a:p>
                <a:r>
                  <a:rPr lang="en-US" sz="2000" dirty="0">
                    <a:solidFill>
                      <a:srgbClr val="003478"/>
                    </a:solidFill>
                  </a:rPr>
                  <a:t>Our Mission</a:t>
                </a:r>
              </a:p>
              <a:p>
                <a:pPr>
                  <a:lnSpc>
                    <a:spcPct val="60000"/>
                  </a:lnSpc>
                </a:pPr>
                <a:endParaRPr lang="en-US" sz="2000" dirty="0">
                  <a:solidFill>
                    <a:srgbClr val="003478"/>
                  </a:solidFill>
                </a:endParaRPr>
              </a:p>
              <a:p>
                <a:pPr>
                  <a:defRPr/>
                </a:pPr>
                <a:r>
                  <a:rPr lang="en-US" sz="1200" b="0" dirty="0" smtClean="0">
                    <a:solidFill>
                      <a:srgbClr val="003478"/>
                    </a:solidFill>
                  </a:rPr>
                  <a:t>To be the worldwide value and service leader in insurance brokerage, employee benefits, and risk management </a:t>
                </a:r>
              </a:p>
              <a:p>
                <a:endParaRPr lang="en-US" sz="1200" b="0" dirty="0" smtClean="0">
                  <a:solidFill>
                    <a:srgbClr val="003478"/>
                  </a:solidFill>
                </a:endParaRPr>
              </a:p>
              <a:p>
                <a:endParaRPr lang="en-US" sz="1200" dirty="0">
                  <a:solidFill>
                    <a:srgbClr val="003478"/>
                  </a:solidFill>
                </a:endParaRPr>
              </a:p>
              <a:p>
                <a:endParaRPr lang="en-US" sz="2000" dirty="0">
                  <a:solidFill>
                    <a:srgbClr val="003478"/>
                  </a:solidFill>
                </a:endParaRPr>
              </a:p>
              <a:p>
                <a:r>
                  <a:rPr lang="en-US" sz="2000" dirty="0">
                    <a:solidFill>
                      <a:srgbClr val="003478"/>
                    </a:solidFill>
                  </a:rPr>
                  <a:t>Our </a:t>
                </a:r>
                <a:r>
                  <a:rPr lang="en-US" sz="2000" dirty="0" smtClean="0">
                    <a:solidFill>
                      <a:srgbClr val="003478"/>
                    </a:solidFill>
                  </a:rPr>
                  <a:t>Goal</a:t>
                </a:r>
                <a:endParaRPr lang="en-US" sz="2000" dirty="0">
                  <a:solidFill>
                    <a:srgbClr val="003478"/>
                  </a:solidFill>
                </a:endParaRPr>
              </a:p>
              <a:p>
                <a:pPr>
                  <a:lnSpc>
                    <a:spcPct val="60000"/>
                  </a:lnSpc>
                </a:pPr>
                <a:endParaRPr lang="en-US" sz="2000" dirty="0">
                  <a:solidFill>
                    <a:srgbClr val="003478"/>
                  </a:solidFill>
                </a:endParaRPr>
              </a:p>
              <a:p>
                <a:r>
                  <a:rPr lang="en-US" sz="1200" b="0" dirty="0" smtClean="0">
                    <a:solidFill>
                      <a:srgbClr val="003478"/>
                    </a:solidFill>
                  </a:rPr>
                  <a:t>To be the best place to do business and to work</a:t>
                </a:r>
                <a:endParaRPr lang="en-US" sz="1000" b="0" dirty="0">
                  <a:solidFill>
                    <a:srgbClr val="003478"/>
                  </a:solidFill>
                </a:endParaRPr>
              </a:p>
              <a:p>
                <a:endParaRPr lang="en-US" sz="1000" dirty="0">
                  <a:solidFill>
                    <a:srgbClr val="003478"/>
                  </a:solidFill>
                </a:endParaRPr>
              </a:p>
            </p:txBody>
          </p:sp>
          <p:pic>
            <p:nvPicPr>
              <p:cNvPr id="8" name="Picture 7" descr="Lockton Logo 32mm.emf"/>
              <p:cNvPicPr>
                <a:picLocks noChangeAspect="1"/>
              </p:cNvPicPr>
              <p:nvPr userDrawn="1"/>
            </p:nvPicPr>
            <p:blipFill>
              <a:blip r:embed="rId2" cstate="print"/>
              <a:stretch>
                <a:fillRect/>
              </a:stretch>
            </p:blipFill>
            <p:spPr>
              <a:xfrm>
                <a:off x="3745125" y="4771967"/>
                <a:ext cx="1653750" cy="911250"/>
              </a:xfrm>
              <a:prstGeom prst="rect">
                <a:avLst/>
              </a:prstGeom>
            </p:spPr>
          </p:pic>
        </p:grpSp>
      </p:grpSp>
      <p:sp>
        <p:nvSpPr>
          <p:cNvPr id="11" name="Rectangle 10"/>
          <p:cNvSpPr/>
          <p:nvPr userDrawn="1"/>
        </p:nvSpPr>
        <p:spPr>
          <a:xfrm>
            <a:off x="2286000" y="5750150"/>
            <a:ext cx="457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b="0" dirty="0" smtClean="0">
                <a:solidFill>
                  <a:srgbClr val="003478"/>
                </a:solidFill>
              </a:rPr>
              <a:t>www.lockton.com</a:t>
            </a:r>
          </a:p>
          <a:p>
            <a:endParaRPr lang="en-US" sz="1000" dirty="0" smtClean="0">
              <a:solidFill>
                <a:srgbClr val="003478"/>
              </a:solidFill>
            </a:endParaRPr>
          </a:p>
          <a:p>
            <a:endParaRPr lang="en-US" sz="1000" dirty="0" smtClean="0">
              <a:solidFill>
                <a:srgbClr val="003478"/>
              </a:solidFill>
            </a:endParaRPr>
          </a:p>
          <a:p>
            <a:endParaRPr lang="en-US" sz="600" dirty="0">
              <a:solidFill>
                <a:srgbClr val="003478"/>
              </a:solidFill>
            </a:endParaRPr>
          </a:p>
          <a:p>
            <a:r>
              <a:rPr lang="en-US" sz="600" b="0" dirty="0" smtClean="0">
                <a:solidFill>
                  <a:srgbClr val="003478"/>
                </a:solidFill>
              </a:rPr>
              <a:t>© 2011 Lockton, Inc. All rights reserved.</a:t>
            </a:r>
          </a:p>
          <a:p>
            <a:r>
              <a:rPr lang="en-US" sz="600" b="0" dirty="0" smtClean="0">
                <a:solidFill>
                  <a:srgbClr val="003478"/>
                </a:solidFill>
              </a:rPr>
              <a:t>Images © 2011 Thinkstock. All rights reserved.</a:t>
            </a:r>
            <a:endParaRPr lang="en-US" sz="800" b="0" dirty="0" smtClean="0">
              <a:solidFill>
                <a:srgbClr val="FFFFFF"/>
              </a:solidFill>
            </a:endParaRPr>
          </a:p>
          <a:p>
            <a:endParaRPr lang="en-US" sz="800" b="0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9306" y="1027464"/>
            <a:ext cx="4069080" cy="4800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854075" indent="-111125">
              <a:buSzPct val="85000"/>
              <a:defRPr sz="1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17658" y="1027464"/>
            <a:ext cx="4069080" cy="48006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 marL="854075" indent="-111125">
              <a:buSzPct val="85000"/>
              <a:defRPr sz="1000" baseline="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59307" y="87630"/>
            <a:ext cx="8613388" cy="76648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47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0"/>
          </p:nvPr>
        </p:nvSpPr>
        <p:spPr>
          <a:xfrm>
            <a:off x="-4590" y="6470318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/>
                </a:solidFill>
              </a:rPr>
              <a:t>s:\filepath</a:t>
            </a:r>
            <a:endParaRPr 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259307" y="87630"/>
            <a:ext cx="8663629" cy="75196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478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7574" y="1030801"/>
            <a:ext cx="8529851" cy="472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58" name="Text Box 34"/>
          <p:cNvSpPr txBox="1">
            <a:spLocks noChangeArrowheads="1"/>
          </p:cNvSpPr>
          <p:nvPr/>
        </p:nvSpPr>
        <p:spPr bwMode="auto">
          <a:xfrm>
            <a:off x="8801720" y="6655281"/>
            <a:ext cx="317716" cy="200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fld id="{84271DC5-E26A-4988-B360-1C171CF7DCD7}" type="slidenum">
              <a:rPr lang="en-US" sz="700" b="0">
                <a:solidFill>
                  <a:srgbClr val="8D817B"/>
                </a:solidFill>
              </a:rPr>
              <a:pPr/>
              <a:t>‹#›</a:t>
            </a:fld>
            <a:endParaRPr lang="en-US" sz="700" b="0" dirty="0">
              <a:solidFill>
                <a:srgbClr val="8D817B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 bwMode="auto">
          <a:xfrm>
            <a:off x="0" y="898587"/>
            <a:ext cx="9144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2" name="Group 11"/>
          <p:cNvGrpSpPr/>
          <p:nvPr/>
        </p:nvGrpSpPr>
        <p:grpSpPr>
          <a:xfrm>
            <a:off x="0" y="6441743"/>
            <a:ext cx="9144000" cy="416257"/>
            <a:chOff x="0" y="6441743"/>
            <a:chExt cx="9144000" cy="416257"/>
          </a:xfrm>
        </p:grpSpPr>
        <p:sp>
          <p:nvSpPr>
            <p:cNvPr id="13" name="Rectangle 265"/>
            <p:cNvSpPr>
              <a:spLocks noChangeArrowheads="1"/>
            </p:cNvSpPr>
            <p:nvPr userDrawn="1"/>
          </p:nvSpPr>
          <p:spPr bwMode="auto">
            <a:xfrm>
              <a:off x="0" y="6441744"/>
              <a:ext cx="9144000" cy="59977"/>
            </a:xfrm>
            <a:prstGeom prst="rect">
              <a:avLst/>
            </a:prstGeom>
            <a:solidFill>
              <a:srgbClr val="003478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 dirty="0">
                <a:solidFill>
                  <a:srgbClr val="000000"/>
                </a:solidFill>
              </a:endParaRPr>
            </a:p>
          </p:txBody>
        </p:sp>
        <p:grpSp>
          <p:nvGrpSpPr>
            <p:cNvPr id="3" name="Group 22"/>
            <p:cNvGrpSpPr/>
            <p:nvPr userDrawn="1"/>
          </p:nvGrpSpPr>
          <p:grpSpPr>
            <a:xfrm>
              <a:off x="0" y="6441743"/>
              <a:ext cx="7997245" cy="416257"/>
              <a:chOff x="-1" y="4329625"/>
              <a:chExt cx="7072830" cy="1497893"/>
            </a:xfrm>
            <a:solidFill>
              <a:schemeClr val="tx2"/>
            </a:solidFill>
          </p:grpSpPr>
          <p:sp>
            <p:nvSpPr>
              <p:cNvPr id="15" name="Parallelogram 14"/>
              <p:cNvSpPr/>
              <p:nvPr userDrawn="1"/>
            </p:nvSpPr>
            <p:spPr bwMode="auto">
              <a:xfrm>
                <a:off x="-1" y="4329629"/>
                <a:ext cx="7072830" cy="1497889"/>
              </a:xfrm>
              <a:prstGeom prst="parallelogram">
                <a:avLst>
                  <a:gd name="adj" fmla="val 75000"/>
                </a:avLst>
              </a:prstGeom>
              <a:solidFill>
                <a:srgbClr val="00347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Rectangle 22"/>
              <p:cNvSpPr/>
              <p:nvPr userDrawn="1"/>
            </p:nvSpPr>
            <p:spPr bwMode="auto">
              <a:xfrm>
                <a:off x="0" y="4329625"/>
                <a:ext cx="4540787" cy="1486872"/>
              </a:xfrm>
              <a:prstGeom prst="rect">
                <a:avLst/>
              </a:prstGeom>
              <a:solidFill>
                <a:srgbClr val="003478"/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ctr" anchorCtr="0" compatLnSpc="1">
                <a:prstTxWarp prst="textNoShape">
                  <a:avLst/>
                </a:prstTxWarp>
              </a:bodyPr>
              <a:lstStyle/>
              <a:p>
                <a:endParaRPr lang="en-US" dirty="0" smtClean="0">
                  <a:solidFill>
                    <a:srgbClr val="000000"/>
                  </a:solidFill>
                </a:endParaRPr>
              </a:p>
            </p:txBody>
          </p:sp>
        </p:grpSp>
      </p:grpSp>
      <p:pic>
        <p:nvPicPr>
          <p:cNvPr id="24" name="Picture 23" descr="Lockton Logo 13mm.png"/>
          <p:cNvPicPr>
            <a:picLocks noChangeAspect="1"/>
          </p:cNvPicPr>
          <p:nvPr/>
        </p:nvPicPr>
        <p:blipFill>
          <a:blip r:embed="rId17" cstate="print"/>
          <a:stretch>
            <a:fillRect/>
          </a:stretch>
        </p:blipFill>
        <p:spPr>
          <a:xfrm>
            <a:off x="8155623" y="6521127"/>
            <a:ext cx="606553" cy="350521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62" r:id="rId10"/>
    <p:sldLayoutId id="2147483663" r:id="rId11"/>
    <p:sldLayoutId id="2147483666" r:id="rId12"/>
    <p:sldLayoutId id="2147483667" r:id="rId13"/>
    <p:sldLayoutId id="2147483652" r:id="rId14"/>
    <p:sldLayoutId id="2147483654" r:id="rId15"/>
  </p:sldLayoutIdLst>
  <p:timing>
    <p:tnLst>
      <p:par>
        <p:cTn id="1" dur="indefinite" restart="never" nodeType="tmRoot"/>
      </p:par>
    </p:tn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Tahoma" pitchFamily="34" charset="0"/>
        </a:defRPr>
      </a:lvl9pPr>
    </p:titleStyle>
    <p:bodyStyle>
      <a:lvl1pPr marL="228600" indent="-228600" algn="l" rtl="0" eaLnBrk="1" fontAlgn="base" hangingPunct="1">
        <a:spcBef>
          <a:spcPct val="50000"/>
        </a:spcBef>
        <a:spcAft>
          <a:spcPct val="0"/>
        </a:spcAft>
        <a:buClr>
          <a:srgbClr val="003478"/>
        </a:buClr>
        <a:buSzPct val="75000"/>
        <a:buFont typeface="Wingdings" pitchFamily="2" charset="2"/>
        <a:buChar char="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01638" indent="-169863" algn="l" rtl="0" eaLnBrk="1" fontAlgn="base" hangingPunct="1">
        <a:spcBef>
          <a:spcPct val="20000"/>
        </a:spcBef>
        <a:spcAft>
          <a:spcPct val="0"/>
        </a:spcAft>
        <a:buClr>
          <a:srgbClr val="003478"/>
        </a:buClr>
        <a:buSzPct val="75000"/>
        <a:buFont typeface="Wingdings 3" pitchFamily="18" charset="2"/>
        <a:buChar char=""/>
        <a:defRPr sz="1600">
          <a:solidFill>
            <a:schemeClr val="tx1"/>
          </a:solidFill>
          <a:latin typeface="+mn-lt"/>
        </a:defRPr>
      </a:lvl2pPr>
      <a:lvl3pPr marL="573088" indent="-171450" algn="l" rtl="0" eaLnBrk="1" fontAlgn="base" hangingPunct="1">
        <a:spcBef>
          <a:spcPct val="20000"/>
        </a:spcBef>
        <a:spcAft>
          <a:spcPct val="0"/>
        </a:spcAft>
        <a:buClr>
          <a:srgbClr val="003478"/>
        </a:buClr>
        <a:buSzPct val="70000"/>
        <a:buFont typeface="Wingdings" pitchFamily="2" charset="2"/>
        <a:buChar char="²"/>
        <a:defRPr sz="1400">
          <a:solidFill>
            <a:schemeClr val="tx1"/>
          </a:solidFill>
          <a:latin typeface="+mn-lt"/>
        </a:defRPr>
      </a:lvl3pPr>
      <a:lvl4pPr marL="742950" indent="-169863" algn="l" rtl="0" eaLnBrk="1" fontAlgn="base" hangingPunct="1">
        <a:spcBef>
          <a:spcPct val="20000"/>
        </a:spcBef>
        <a:spcAft>
          <a:spcPct val="0"/>
        </a:spcAft>
        <a:buClr>
          <a:srgbClr val="003478"/>
        </a:buClr>
        <a:buSzPct val="70000"/>
        <a:buFont typeface="Wingdings 2" pitchFamily="18" charset="2"/>
        <a:buChar char="÷"/>
        <a:defRPr sz="1200">
          <a:solidFill>
            <a:schemeClr val="tx1"/>
          </a:solidFill>
          <a:latin typeface="+mn-lt"/>
        </a:defRPr>
      </a:lvl4pPr>
      <a:lvl5pPr marL="854075" indent="-111125" algn="l" rtl="0" eaLnBrk="1" fontAlgn="base" hangingPunct="1">
        <a:spcBef>
          <a:spcPct val="40000"/>
        </a:spcBef>
        <a:spcAft>
          <a:spcPct val="0"/>
        </a:spcAft>
        <a:buClr>
          <a:srgbClr val="003478"/>
        </a:buClr>
        <a:buSzPct val="85000"/>
        <a:buFont typeface="Wingdings" pitchFamily="2" charset="2"/>
        <a:buChar char="ú"/>
        <a:defRPr sz="1000">
          <a:solidFill>
            <a:schemeClr val="tx1"/>
          </a:solidFill>
          <a:latin typeface="+mn-lt"/>
        </a:defRPr>
      </a:lvl5pPr>
      <a:lvl6pPr marL="1200150" indent="-171450" algn="l" rtl="0" eaLnBrk="1" fontAlgn="base" hangingPunct="1">
        <a:spcBef>
          <a:spcPct val="40000"/>
        </a:spcBef>
        <a:spcAft>
          <a:spcPct val="0"/>
        </a:spcAft>
        <a:buClr>
          <a:srgbClr val="003478"/>
        </a:buClr>
        <a:buSzPct val="85000"/>
        <a:buFont typeface="Tahoma" pitchFamily="34" charset="0"/>
        <a:buNone/>
        <a:tabLst/>
        <a:defRPr sz="1200">
          <a:solidFill>
            <a:schemeClr val="tx1"/>
          </a:solidFill>
          <a:latin typeface="+mn-lt"/>
        </a:defRPr>
      </a:lvl6pPr>
      <a:lvl7pPr marL="3033713" indent="-290513" algn="l" rtl="0" eaLnBrk="1" fontAlgn="base" hangingPunct="1">
        <a:spcBef>
          <a:spcPct val="40000"/>
        </a:spcBef>
        <a:spcAft>
          <a:spcPct val="0"/>
        </a:spcAft>
        <a:buClr>
          <a:srgbClr val="003478"/>
        </a:buClr>
        <a:buChar char="»"/>
        <a:defRPr sz="1200">
          <a:solidFill>
            <a:schemeClr val="tx1"/>
          </a:solidFill>
          <a:latin typeface="+mn-lt"/>
        </a:defRPr>
      </a:lvl7pPr>
      <a:lvl8pPr marL="3490913" indent="-290513" algn="l" rtl="0" eaLnBrk="1" fontAlgn="base" hangingPunct="1">
        <a:spcBef>
          <a:spcPct val="40000"/>
        </a:spcBef>
        <a:spcAft>
          <a:spcPct val="0"/>
        </a:spcAft>
        <a:buClr>
          <a:srgbClr val="003478"/>
        </a:buClr>
        <a:buChar char="»"/>
        <a:defRPr sz="1200">
          <a:solidFill>
            <a:schemeClr val="tx1"/>
          </a:solidFill>
          <a:latin typeface="+mn-lt"/>
        </a:defRPr>
      </a:lvl8pPr>
      <a:lvl9pPr marL="3948113" indent="-290513" algn="l" rtl="0" eaLnBrk="1" fontAlgn="base" hangingPunct="1">
        <a:spcBef>
          <a:spcPct val="40000"/>
        </a:spcBef>
        <a:spcAft>
          <a:spcPct val="0"/>
        </a:spcAft>
        <a:buClr>
          <a:srgbClr val="003478"/>
        </a:buClr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University of Alaska </a:t>
            </a:r>
            <a:br>
              <a:rPr lang="en-US" dirty="0" smtClean="0"/>
            </a:br>
            <a:r>
              <a:rPr lang="en-US" dirty="0" smtClean="0"/>
              <a:t>Healthcare Reform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307" y="87630"/>
            <a:ext cx="8531352" cy="768096"/>
          </a:xfrm>
        </p:spPr>
        <p:txBody>
          <a:bodyPr/>
          <a:lstStyle/>
          <a:p>
            <a:r>
              <a:rPr lang="en-US" dirty="0" smtClean="0"/>
              <a:t>Healthcare Reform</a:t>
            </a:r>
            <a:endParaRPr lang="en-US" dirty="0"/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4800600" y="1676400"/>
          <a:ext cx="3757078" cy="261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57078"/>
              </a:tblGrid>
              <a:tr h="395142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Regulation</a:t>
                      </a:r>
                      <a:endParaRPr lang="en-US" sz="1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57518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Limit Health FSAs to $2,500 (current is $5,000, will change at 7/1/2013)</a:t>
                      </a:r>
                      <a:endParaRPr lang="en-US" sz="1200" dirty="0"/>
                    </a:p>
                  </a:txBody>
                  <a:tcPr/>
                </a:tc>
              </a:tr>
              <a:tr h="641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.9% additional Medicare tax and 3.8% passive income tax on individuals earning +$200,000 ($250,000 for families)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4119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Health Insurance Taxes and Fees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200" baseline="0" dirty="0" smtClean="0"/>
                        <a:t>Annual Excise Tax Pharmaceutical tax - $2.8B annually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200" baseline="0" dirty="0" smtClean="0">
                          <a:solidFill>
                            <a:schemeClr val="tx1"/>
                          </a:solidFill>
                        </a:rPr>
                        <a:t> Comparative Effective Research assessment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increases to $2 per enrolled employee</a:t>
                      </a:r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4800600" y="1447800"/>
            <a:ext cx="762000" cy="4572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2013</a:t>
            </a:r>
            <a:endParaRPr lang="en-US" sz="1400" b="1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/>
        </p:nvGraphicFramePr>
        <p:xfrm>
          <a:off x="533400" y="1676400"/>
          <a:ext cx="3654082" cy="32635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4082"/>
              </a:tblGrid>
              <a:tr h="3679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Regulation</a:t>
                      </a:r>
                      <a:endParaRPr lang="en-US" sz="1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5465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Plans</a:t>
                      </a:r>
                      <a:r>
                        <a:rPr lang="en-US" sz="1200" baseline="0" dirty="0" smtClean="0"/>
                        <a:t> required to produce 4 page plan summaries starting with 9/23/2012 – Open Enrollment April 2013</a:t>
                      </a:r>
                      <a:endParaRPr lang="en-US" sz="1200" dirty="0" smtClean="0"/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W – 2 reporting of health plan values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(Requires 2012 reporting received</a:t>
                      </a:r>
                      <a:r>
                        <a:rPr lang="en-US" sz="1200" baseline="0" dirty="0" smtClean="0"/>
                        <a:t>  Jan</a:t>
                      </a:r>
                      <a:r>
                        <a:rPr lang="en-US" sz="1200" dirty="0" smtClean="0"/>
                        <a:t> 2013)</a:t>
                      </a:r>
                    </a:p>
                  </a:txBody>
                  <a:tcPr/>
                </a:tc>
              </a:tr>
              <a:tr h="5334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New appeal</a:t>
                      </a:r>
                      <a:r>
                        <a:rPr lang="en-US" sz="1200" baseline="0" dirty="0" smtClean="0"/>
                        <a:t>s process with external review (most claim payers are in compliant with rule)</a:t>
                      </a:r>
                      <a:endParaRPr lang="en-US" sz="1200" dirty="0" smtClean="0"/>
                    </a:p>
                  </a:txBody>
                  <a:tcPr/>
                </a:tc>
              </a:tr>
              <a:tr h="6858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Health Insurance Taxes</a:t>
                      </a:r>
                      <a:r>
                        <a:rPr lang="en-US" sz="1200" baseline="0" dirty="0" smtClean="0"/>
                        <a:t> and Fees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aseline="0" dirty="0" smtClean="0"/>
                        <a:t>- Annual Excise Tax Pharmaceutical tax -$2.8B annually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200" baseline="0" dirty="0" smtClean="0"/>
                        <a:t>Comparative Effective Research assessment of $1 per enrolled employee (What healthcare treatments are appropriate in given circumstances)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Rounded Rectangle 7"/>
          <p:cNvSpPr/>
          <p:nvPr/>
        </p:nvSpPr>
        <p:spPr>
          <a:xfrm>
            <a:off x="533400" y="1371600"/>
            <a:ext cx="762000" cy="4572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2012</a:t>
            </a:r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578707" y="1653824"/>
          <a:ext cx="3654082" cy="40372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54082"/>
              </a:tblGrid>
              <a:tr h="36790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Regulation</a:t>
                      </a:r>
                      <a:endParaRPr lang="en-US" sz="1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99333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Free Rider Surcharge </a:t>
                      </a:r>
                      <a:r>
                        <a:rPr lang="en-US" sz="1200" dirty="0" smtClean="0"/>
                        <a:t>– Must offer qualifying</a:t>
                      </a:r>
                      <a:r>
                        <a:rPr lang="en-US" sz="1200" baseline="0" dirty="0" smtClean="0"/>
                        <a:t> coverage (60%) at an affordable cost (no more than 9.5% of household income) - $2,000 non-deductible penalty per FTE for not offering a plan ($3,000 for offering non-qualifying/non-affordable coverage)</a:t>
                      </a:r>
                      <a:endParaRPr lang="en-US" sz="1200" dirty="0" smtClean="0"/>
                    </a:p>
                  </a:txBody>
                  <a:tcPr/>
                </a:tc>
              </a:tr>
              <a:tr h="39181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Automatic enrollment (deferred until regulations issued)</a:t>
                      </a:r>
                    </a:p>
                  </a:txBody>
                  <a:tcPr/>
                </a:tc>
              </a:tr>
              <a:tr h="4424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Cover Clinical</a:t>
                      </a:r>
                      <a:r>
                        <a:rPr lang="en-US" sz="1200" baseline="0" dirty="0" smtClean="0"/>
                        <a:t> Trials - </a:t>
                      </a:r>
                      <a:r>
                        <a:rPr lang="en-US" sz="1200" b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Insurers will be prohibited from dropping or limiting coverage because an individual chooses to participate in a clinical trial. This applies to all clinical trials that treat cancer or other life-threatening diseases</a:t>
                      </a:r>
                      <a:endParaRPr lang="en-US" sz="1200" dirty="0" smtClean="0"/>
                    </a:p>
                  </a:txBody>
                  <a:tcPr/>
                </a:tc>
              </a:tr>
              <a:tr h="56043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All employees </a:t>
                      </a:r>
                      <a:r>
                        <a:rPr lang="en-US" sz="1200" baseline="0" dirty="0" smtClean="0"/>
                        <a:t>working more than 30hrs per week </a:t>
                      </a:r>
                      <a:r>
                        <a:rPr lang="en-US" sz="1200" dirty="0" smtClean="0"/>
                        <a:t>are eligible for coverage</a:t>
                      </a:r>
                    </a:p>
                  </a:txBody>
                  <a:tcPr/>
                </a:tc>
              </a:tr>
              <a:tr h="33111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Transitional</a:t>
                      </a:r>
                      <a:r>
                        <a:rPr lang="en-US" sz="1200" baseline="0" dirty="0" smtClean="0"/>
                        <a:t> Reinsurance Program Fees </a:t>
                      </a:r>
                      <a:r>
                        <a:rPr lang="en-US" sz="1200" dirty="0" smtClean="0"/>
                        <a:t>–</a:t>
                      </a:r>
                      <a:r>
                        <a:rPr lang="en-US" sz="1200" baseline="0" dirty="0" smtClean="0"/>
                        <a:t> Estimated at $150 PEPY</a:t>
                      </a:r>
                      <a:endParaRPr lang="en-US" sz="1200" dirty="0" smtClean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578707" y="1425224"/>
            <a:ext cx="762000" cy="4572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2014</a:t>
            </a:r>
            <a:endParaRPr lang="en-US" sz="1400" b="1" dirty="0"/>
          </a:p>
        </p:txBody>
      </p:sp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4748981" y="1653823"/>
          <a:ext cx="3716589" cy="13384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16589"/>
              </a:tblGrid>
              <a:tr h="351948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 smtClean="0"/>
                        <a:t>Regulation</a:t>
                      </a:r>
                      <a:endParaRPr lang="en-US" sz="1400" dirty="0"/>
                    </a:p>
                  </a:txBody>
                  <a:tcPr>
                    <a:solidFill>
                      <a:schemeClr val="tx2"/>
                    </a:solidFill>
                  </a:tcPr>
                </a:tc>
              </a:tr>
              <a:tr h="9865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 smtClean="0"/>
                        <a:t>Cadillac Tax – 40% excise tax on health benefits for “high value” plans.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Rounded Rectangle 10"/>
          <p:cNvSpPr/>
          <p:nvPr/>
        </p:nvSpPr>
        <p:spPr>
          <a:xfrm>
            <a:off x="4724400" y="1425224"/>
            <a:ext cx="762000" cy="457200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2018</a:t>
            </a:r>
            <a:endParaRPr lang="en-US" sz="1400" b="1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Healthcare Reform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5262794" y="3420149"/>
            <a:ext cx="2636108" cy="21852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0" cap="all" dirty="0" smtClean="0">
                <a:solidFill>
                  <a:srgbClr val="003478"/>
                </a:solidFill>
              </a:rPr>
              <a:t>The “Efficient Frontier” </a:t>
            </a:r>
          </a:p>
          <a:p>
            <a:endParaRPr lang="en-US" sz="1400" b="0" cap="all" dirty="0" smtClean="0">
              <a:solidFill>
                <a:srgbClr val="003478"/>
              </a:solidFill>
            </a:endParaRPr>
          </a:p>
          <a:p>
            <a:r>
              <a:rPr lang="en-US" sz="1200" b="0" dirty="0" smtClean="0">
                <a:solidFill>
                  <a:srgbClr val="003478"/>
                </a:solidFill>
              </a:rPr>
              <a:t>Optimizing Plan Design and Contribution Strategies by modeling over 800 alternative plan design and contribution strategies to assist in finding an optimal strategy that minimizes cost to the employer – mostly by taking advantage of Exchange subsidies - and maximizes value for employees.</a:t>
            </a:r>
            <a:endParaRPr lang="en-US" sz="1200" b="0" dirty="0">
              <a:solidFill>
                <a:srgbClr val="003478"/>
              </a:solidFill>
            </a:endParaRPr>
          </a:p>
        </p:txBody>
      </p:sp>
      <p:grpSp>
        <p:nvGrpSpPr>
          <p:cNvPr id="2" name="Group 17"/>
          <p:cNvGrpSpPr/>
          <p:nvPr/>
        </p:nvGrpSpPr>
        <p:grpSpPr>
          <a:xfrm>
            <a:off x="4945625" y="3266261"/>
            <a:ext cx="3257248" cy="2567214"/>
            <a:chOff x="4673600" y="768350"/>
            <a:chExt cx="2081213" cy="757238"/>
          </a:xfrm>
        </p:grpSpPr>
        <p:pic>
          <p:nvPicPr>
            <p:cNvPr id="19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3600" y="768350"/>
              <a:ext cx="157163" cy="15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0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16200000">
              <a:off x="4673600" y="1368425"/>
              <a:ext cx="157163" cy="15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1" name="Picture 2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flipH="1">
              <a:off x="6597650" y="768350"/>
              <a:ext cx="157163" cy="15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22" name="Picture 11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 rot="5400000" flipH="1">
              <a:off x="6597650" y="1368425"/>
              <a:ext cx="157163" cy="1571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 txBox="1">
            <a:spLocks/>
          </p:cNvSpPr>
          <p:nvPr/>
        </p:nvSpPr>
        <p:spPr>
          <a:xfrm>
            <a:off x="411707" y="114667"/>
            <a:ext cx="8533001" cy="7642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0" kern="0" dirty="0" smtClean="0">
                <a:solidFill>
                  <a:srgbClr val="003478"/>
                </a:solidFill>
                <a:latin typeface="+mj-lt"/>
                <a:ea typeface="+mj-ea"/>
                <a:cs typeface="+mj-cs"/>
              </a:rPr>
              <a:t>Pay or Play – Average Additional Costs (Losers) or Savings (Winners) under the Pay option 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347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96537" y="1051000"/>
            <a:ext cx="7069542" cy="51393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 txBox="1">
            <a:spLocks/>
          </p:cNvSpPr>
          <p:nvPr/>
        </p:nvSpPr>
        <p:spPr>
          <a:xfrm>
            <a:off x="411707" y="242263"/>
            <a:ext cx="8533001" cy="7642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47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University of </a:t>
            </a:r>
            <a:r>
              <a:rPr lang="en-US" sz="2400" b="0" kern="0" dirty="0" smtClean="0">
                <a:solidFill>
                  <a:srgbClr val="003478"/>
                </a:solidFill>
                <a:latin typeface="+mj-lt"/>
                <a:ea typeface="+mj-ea"/>
                <a:cs typeface="+mj-cs"/>
              </a:rPr>
              <a:t>Alaska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47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Health Reform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347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Projections 2014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347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961" y="1214650"/>
            <a:ext cx="8771979" cy="42741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083" y="1613623"/>
            <a:ext cx="8810625" cy="4295775"/>
          </a:xfrm>
          <a:prstGeom prst="rect">
            <a:avLst/>
          </a:prstGeom>
          <a:noFill/>
          <a:ln w="9525">
            <a:miter lim="800000"/>
            <a:headEnd/>
            <a:tailEnd/>
          </a:ln>
          <a:effectLst/>
        </p:spPr>
      </p:pic>
      <p:sp>
        <p:nvSpPr>
          <p:cNvPr id="9" name="Title 3"/>
          <p:cNvSpPr txBox="1">
            <a:spLocks/>
          </p:cNvSpPr>
          <p:nvPr/>
        </p:nvSpPr>
        <p:spPr>
          <a:xfrm>
            <a:off x="411707" y="242263"/>
            <a:ext cx="8533001" cy="764248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347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Illustrated 2014 Exchange</a:t>
            </a:r>
            <a:r>
              <a:rPr kumimoji="0" lang="en-US" sz="2400" b="0" i="0" u="none" strike="noStrike" kern="0" cap="none" spc="0" normalizeH="0" noProof="0" dirty="0" smtClean="0">
                <a:ln>
                  <a:noFill/>
                </a:ln>
                <a:solidFill>
                  <a:srgbClr val="003478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Plan Design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3478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280850" y="1066796"/>
            <a:ext cx="14597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0" dirty="0" smtClean="0"/>
              <a:t>UA Plans – 76%</a:t>
            </a:r>
            <a:endParaRPr lang="en-US" sz="1400" b="0" dirty="0"/>
          </a:p>
        </p:txBody>
      </p:sp>
      <p:cxnSp>
        <p:nvCxnSpPr>
          <p:cNvPr id="7" name="Straight Arrow Connector 6"/>
          <p:cNvCxnSpPr/>
          <p:nvPr/>
        </p:nvCxnSpPr>
        <p:spPr bwMode="auto">
          <a:xfrm rot="5400000">
            <a:off x="4930974" y="1458945"/>
            <a:ext cx="170331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83" y="228600"/>
            <a:ext cx="8399329" cy="373063"/>
          </a:xfrm>
        </p:spPr>
        <p:txBody>
          <a:bodyPr/>
          <a:lstStyle/>
          <a:p>
            <a:r>
              <a:rPr lang="en-US" dirty="0" smtClean="0"/>
              <a:t>Healthcare Reform Options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9307" y="1037512"/>
            <a:ext cx="8710522" cy="5131640"/>
          </a:xfrm>
        </p:spPr>
        <p:txBody>
          <a:bodyPr/>
          <a:lstStyle/>
          <a:p>
            <a:r>
              <a:rPr lang="en-US" dirty="0" smtClean="0"/>
              <a:t>Cost Before Reform - 2014</a:t>
            </a:r>
          </a:p>
          <a:p>
            <a:pPr lvl="1"/>
            <a:r>
              <a:rPr lang="en-US" dirty="0" smtClean="0"/>
              <a:t>Estimated Employees in Plan of 3,942</a:t>
            </a:r>
          </a:p>
          <a:p>
            <a:pPr lvl="1"/>
            <a:r>
              <a:rPr lang="en-US" dirty="0" smtClean="0"/>
              <a:t>Estimated University cost of $60,557,000</a:t>
            </a:r>
          </a:p>
          <a:p>
            <a:pPr lvl="1"/>
            <a:r>
              <a:rPr lang="en-US" dirty="0" smtClean="0"/>
              <a:t>Estimated Employee cost of $37,930,000</a:t>
            </a:r>
          </a:p>
          <a:p>
            <a:r>
              <a:rPr lang="en-US" dirty="0" smtClean="0"/>
              <a:t>Option 1 – Play and offer qualifying coverage</a:t>
            </a:r>
          </a:p>
          <a:p>
            <a:pPr lvl="1"/>
            <a:r>
              <a:rPr lang="en-US" dirty="0" smtClean="0"/>
              <a:t>Estimated Employees in Plan of 4,155</a:t>
            </a:r>
          </a:p>
          <a:p>
            <a:pPr lvl="1"/>
            <a:r>
              <a:rPr lang="en-US" dirty="0" smtClean="0"/>
              <a:t>Estimated University Cost of $65,214,000</a:t>
            </a:r>
          </a:p>
          <a:p>
            <a:pPr lvl="1"/>
            <a:r>
              <a:rPr lang="en-US" dirty="0" smtClean="0"/>
              <a:t>Estimated Employee Cost of $40,902,000</a:t>
            </a:r>
          </a:p>
          <a:p>
            <a:r>
              <a:rPr lang="en-US" dirty="0" smtClean="0"/>
              <a:t>Option 2 – Pay $2,000 per employee (+30 hours) Penalty</a:t>
            </a:r>
          </a:p>
          <a:p>
            <a:pPr lvl="1"/>
            <a:r>
              <a:rPr lang="en-US" dirty="0" smtClean="0"/>
              <a:t>Estimated Employees in Exchange 4,794</a:t>
            </a:r>
          </a:p>
          <a:p>
            <a:pPr lvl="1"/>
            <a:r>
              <a:rPr lang="en-US" dirty="0" smtClean="0"/>
              <a:t>Estimated University Cost of $10,871,000</a:t>
            </a:r>
          </a:p>
          <a:p>
            <a:pPr lvl="1"/>
            <a:r>
              <a:rPr lang="en-US" dirty="0" smtClean="0"/>
              <a:t>Estimated Employee Cost of $68,784,000</a:t>
            </a:r>
          </a:p>
          <a:p>
            <a:r>
              <a:rPr lang="en-US" dirty="0" smtClean="0"/>
              <a:t>Option 3 – Non-Qualifying Plan</a:t>
            </a:r>
          </a:p>
          <a:p>
            <a:pPr lvl="1"/>
            <a:r>
              <a:rPr lang="en-US" dirty="0" smtClean="0"/>
              <a:t>Estimated Employees in Exchange of 119 and 4,083 in the plan (4,202)</a:t>
            </a:r>
          </a:p>
          <a:p>
            <a:pPr lvl="1"/>
            <a:r>
              <a:rPr lang="en-US" dirty="0" smtClean="0"/>
              <a:t>Estimated University Cost of $63,795,000</a:t>
            </a:r>
          </a:p>
          <a:p>
            <a:pPr lvl="1"/>
            <a:r>
              <a:rPr lang="en-US" dirty="0" smtClean="0"/>
              <a:t>Estimated Employee Cost of $39,112,000</a:t>
            </a:r>
          </a:p>
          <a:p>
            <a:pPr lvl="1"/>
            <a:endParaRPr lang="en-US" dirty="0" smtClean="0"/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General Business">
  <a:themeElements>
    <a:clrScheme name="Custom 1">
      <a:dk1>
        <a:srgbClr val="000000"/>
      </a:dk1>
      <a:lt1>
        <a:srgbClr val="FFFFFF"/>
      </a:lt1>
      <a:dk2>
        <a:srgbClr val="8D817B"/>
      </a:dk2>
      <a:lt2>
        <a:srgbClr val="F2EFE5"/>
      </a:lt2>
      <a:accent1>
        <a:srgbClr val="003478"/>
      </a:accent1>
      <a:accent2>
        <a:srgbClr val="DDD3AF"/>
      </a:accent2>
      <a:accent3>
        <a:srgbClr val="69923A"/>
      </a:accent3>
      <a:accent4>
        <a:srgbClr val="C2DEEA"/>
      </a:accent4>
      <a:accent5>
        <a:srgbClr val="FBD476"/>
      </a:accent5>
      <a:accent6>
        <a:srgbClr val="5C7F92"/>
      </a:accent6>
      <a:hlink>
        <a:srgbClr val="003478"/>
      </a:hlink>
      <a:folHlink>
        <a:srgbClr val="000000"/>
      </a:folHlink>
    </a:clrScheme>
    <a:fontScheme name="General Busines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General Busines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Business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Business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Business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Business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Business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Business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Business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Business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Business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Business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Business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al Business 13">
        <a:dk1>
          <a:srgbClr val="000000"/>
        </a:dk1>
        <a:lt1>
          <a:srgbClr val="FFFFFF"/>
        </a:lt1>
        <a:dk2>
          <a:srgbClr val="003478"/>
        </a:dk2>
        <a:lt2>
          <a:srgbClr val="808080"/>
        </a:lt2>
        <a:accent1>
          <a:srgbClr val="8D817B"/>
        </a:accent1>
        <a:accent2>
          <a:srgbClr val="512B1B"/>
        </a:accent2>
        <a:accent3>
          <a:srgbClr val="FFFFFF"/>
        </a:accent3>
        <a:accent4>
          <a:srgbClr val="000000"/>
        </a:accent4>
        <a:accent5>
          <a:srgbClr val="C5C1BF"/>
        </a:accent5>
        <a:accent6>
          <a:srgbClr val="492617"/>
        </a:accent6>
        <a:hlink>
          <a:srgbClr val="CBE0E9"/>
        </a:hlink>
        <a:folHlink>
          <a:srgbClr val="6C4D2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al Business 14">
        <a:dk1>
          <a:srgbClr val="000000"/>
        </a:dk1>
        <a:lt1>
          <a:srgbClr val="FFFFFF"/>
        </a:lt1>
        <a:dk2>
          <a:srgbClr val="003478"/>
        </a:dk2>
        <a:lt2>
          <a:srgbClr val="63B1E5"/>
        </a:lt2>
        <a:accent1>
          <a:srgbClr val="DDD3AF"/>
        </a:accent1>
        <a:accent2>
          <a:srgbClr val="512B1B"/>
        </a:accent2>
        <a:accent3>
          <a:srgbClr val="FFFFFF"/>
        </a:accent3>
        <a:accent4>
          <a:srgbClr val="000000"/>
        </a:accent4>
        <a:accent5>
          <a:srgbClr val="EBE6D4"/>
        </a:accent5>
        <a:accent6>
          <a:srgbClr val="492617"/>
        </a:accent6>
        <a:hlink>
          <a:srgbClr val="CBE0E9"/>
        </a:hlink>
        <a:folHlink>
          <a:srgbClr val="6C4D2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84231409B41F4998D985CE2013F93C" ma:contentTypeVersion="0" ma:contentTypeDescription="Create a new document." ma:contentTypeScope="" ma:versionID="d59d4073812c29f591ca6e57f3ca759c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E300C073-2D9E-495B-B7CA-3F122D2F37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2.xml><?xml version="1.0" encoding="utf-8"?>
<ds:datastoreItem xmlns:ds="http://schemas.openxmlformats.org/officeDocument/2006/customXml" ds:itemID="{FF8308EE-E1CE-4A13-B722-DC3063484F2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C782A8D-A63C-4B7A-B525-8768515D6781}">
  <ds:schemaRefs>
    <ds:schemaRef ds:uri="http://purl.org/dc/terms/"/>
    <ds:schemaRef ds:uri="http://schemas.microsoft.com/office/2006/metadata/properties"/>
    <ds:schemaRef ds:uri="http://purl.org/dc/elements/1.1/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5594</TotalTime>
  <Words>530</Words>
  <Application>Microsoft Office PowerPoint</Application>
  <PresentationFormat>On-screen Show (4:3)</PresentationFormat>
  <Paragraphs>60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Tahoma</vt:lpstr>
      <vt:lpstr>Wingdings 3</vt:lpstr>
      <vt:lpstr>Wingdings</vt:lpstr>
      <vt:lpstr>Wingdings 2</vt:lpstr>
      <vt:lpstr>1_General Business</vt:lpstr>
      <vt:lpstr>University of Alaska  Healthcare Reform</vt:lpstr>
      <vt:lpstr>Healthcare Reform</vt:lpstr>
      <vt:lpstr>Healthcare Reform</vt:lpstr>
      <vt:lpstr>PowerPoint Presentation</vt:lpstr>
      <vt:lpstr>PowerPoint Presentation</vt:lpstr>
      <vt:lpstr>PowerPoint Presentation</vt:lpstr>
      <vt:lpstr>Healthcare Reform Options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 Trends</dc:title>
  <dc:creator>Dallas User</dc:creator>
  <cp:lastModifiedBy>Melodee Monson</cp:lastModifiedBy>
  <cp:revision>555</cp:revision>
  <dcterms:created xsi:type="dcterms:W3CDTF">2011-10-10T16:35:16Z</dcterms:created>
  <dcterms:modified xsi:type="dcterms:W3CDTF">2012-10-18T15:45:49Z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0x0101000F84231409B41F4998D985CE2013F93C</vt:lpwstr>
  </property>
</Properties>
</file>